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2"/>
  </p:sldMasterIdLst>
  <p:notesMasterIdLst>
    <p:notesMasterId r:id="rId56"/>
  </p:notesMasterIdLst>
  <p:handoutMasterIdLst>
    <p:handoutMasterId r:id="rId57"/>
  </p:handoutMasterIdLst>
  <p:sldIdLst>
    <p:sldId id="426" r:id="rId3"/>
    <p:sldId id="535" r:id="rId4"/>
    <p:sldId id="538" r:id="rId5"/>
    <p:sldId id="713" r:id="rId6"/>
    <p:sldId id="795" r:id="rId7"/>
    <p:sldId id="724" r:id="rId8"/>
    <p:sldId id="726" r:id="rId9"/>
    <p:sldId id="727" r:id="rId10"/>
    <p:sldId id="735" r:id="rId11"/>
    <p:sldId id="736" r:id="rId12"/>
    <p:sldId id="737" r:id="rId13"/>
    <p:sldId id="738" r:id="rId14"/>
    <p:sldId id="807" r:id="rId15"/>
    <p:sldId id="805" r:id="rId16"/>
    <p:sldId id="742" r:id="rId17"/>
    <p:sldId id="743" r:id="rId18"/>
    <p:sldId id="748" r:id="rId19"/>
    <p:sldId id="808" r:id="rId20"/>
    <p:sldId id="750" r:id="rId21"/>
    <p:sldId id="751" r:id="rId22"/>
    <p:sldId id="752" r:id="rId23"/>
    <p:sldId id="753" r:id="rId24"/>
    <p:sldId id="754" r:id="rId25"/>
    <p:sldId id="809" r:id="rId26"/>
    <p:sldId id="810" r:id="rId27"/>
    <p:sldId id="811" r:id="rId28"/>
    <p:sldId id="471" r:id="rId29"/>
    <p:sldId id="837" r:id="rId30"/>
    <p:sldId id="813" r:id="rId31"/>
    <p:sldId id="814" r:id="rId32"/>
    <p:sldId id="815" r:id="rId33"/>
    <p:sldId id="816" r:id="rId34"/>
    <p:sldId id="817" r:id="rId35"/>
    <p:sldId id="818" r:id="rId36"/>
    <p:sldId id="819" r:id="rId37"/>
    <p:sldId id="820" r:id="rId38"/>
    <p:sldId id="821" r:id="rId39"/>
    <p:sldId id="822" r:id="rId40"/>
    <p:sldId id="823" r:id="rId41"/>
    <p:sldId id="824" r:id="rId42"/>
    <p:sldId id="825" r:id="rId43"/>
    <p:sldId id="826" r:id="rId44"/>
    <p:sldId id="827" r:id="rId45"/>
    <p:sldId id="828" r:id="rId46"/>
    <p:sldId id="829" r:id="rId47"/>
    <p:sldId id="830" r:id="rId48"/>
    <p:sldId id="831" r:id="rId49"/>
    <p:sldId id="832" r:id="rId50"/>
    <p:sldId id="833" r:id="rId51"/>
    <p:sldId id="834" r:id="rId52"/>
    <p:sldId id="835" r:id="rId53"/>
    <p:sldId id="836" r:id="rId54"/>
    <p:sldId id="838" r:id="rId55"/>
  </p:sldIdLst>
  <p:sldSz cx="12192000" cy="6858000"/>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192" userDrawn="1">
          <p15:clr>
            <a:srgbClr val="A4A3A4"/>
          </p15:clr>
        </p15:guide>
        <p15:guide id="4" pos="74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C8E"/>
    <a:srgbClr val="FF3300"/>
    <a:srgbClr val="FF0066"/>
    <a:srgbClr val="FFFFFF"/>
    <a:srgbClr val="FF3399"/>
    <a:srgbClr val="009900"/>
    <a:srgbClr val="D60093"/>
    <a:srgbClr val="CC0066"/>
    <a:srgbClr val="FF0000"/>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38" autoAdjust="0"/>
    <p:restoredTop sz="95122" autoAdjust="0"/>
  </p:normalViewPr>
  <p:slideViewPr>
    <p:cSldViewPr showGuides="1">
      <p:cViewPr varScale="1">
        <p:scale>
          <a:sx n="83" d="100"/>
          <a:sy n="83" d="100"/>
        </p:scale>
        <p:origin x="538" y="62"/>
      </p:cViewPr>
      <p:guideLst>
        <p:guide orient="horz" pos="2160"/>
        <p:guide pos="3840"/>
        <p:guide pos="192"/>
        <p:guide pos="7488"/>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2971372" cy="46784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295" y="3"/>
            <a:ext cx="2972539" cy="467849"/>
          </a:xfrm>
          <a:prstGeom prst="rect">
            <a:avLst/>
          </a:prstGeom>
        </p:spPr>
        <p:txBody>
          <a:bodyPr vert="horz" lIns="91440" tIns="45720" rIns="91440" bIns="45720" rtlCol="0"/>
          <a:lstStyle>
            <a:lvl1pPr algn="r">
              <a:defRPr sz="1200"/>
            </a:lvl1pPr>
          </a:lstStyle>
          <a:p>
            <a:fld id="{52B78F2A-59AF-4063-8247-742340A61E80}" type="datetimeFigureOut">
              <a:rPr lang="en-US" smtClean="0"/>
              <a:pPr/>
              <a:t>3/2/2024</a:t>
            </a:fld>
            <a:endParaRPr lang="en-US"/>
          </a:p>
        </p:txBody>
      </p:sp>
      <p:sp>
        <p:nvSpPr>
          <p:cNvPr id="4" name="Footer Placeholder 3"/>
          <p:cNvSpPr>
            <a:spLocks noGrp="1"/>
          </p:cNvSpPr>
          <p:nvPr>
            <p:ph type="ftr" sz="quarter" idx="2"/>
          </p:nvPr>
        </p:nvSpPr>
        <p:spPr>
          <a:xfrm>
            <a:off x="2" y="8846022"/>
            <a:ext cx="2971372" cy="46784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295" y="8846022"/>
            <a:ext cx="2972539" cy="467847"/>
          </a:xfrm>
          <a:prstGeom prst="rect">
            <a:avLst/>
          </a:prstGeom>
        </p:spPr>
        <p:txBody>
          <a:bodyPr vert="horz" lIns="91440" tIns="45720" rIns="91440" bIns="45720" rtlCol="0" anchor="b"/>
          <a:lstStyle>
            <a:lvl1pPr algn="r">
              <a:defRPr sz="1200"/>
            </a:lvl1pPr>
          </a:lstStyle>
          <a:p>
            <a:fld id="{28C46BC3-909A-40F1-9CA9-EF91CBAB4D9E}" type="slidenum">
              <a:rPr lang="en-US" smtClean="0"/>
              <a:pPr/>
              <a:t>‹#›</a:t>
            </a:fld>
            <a:endParaRPr lang="en-US"/>
          </a:p>
        </p:txBody>
      </p:sp>
    </p:spTree>
    <p:extLst>
      <p:ext uri="{BB962C8B-B14F-4D97-AF65-F5344CB8AC3E}">
        <p14:creationId xmlns:p14="http://schemas.microsoft.com/office/powerpoint/2010/main" val="211358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5"/>
            <a:ext cx="2971799" cy="465693"/>
          </a:xfrm>
          <a:prstGeom prst="rect">
            <a:avLst/>
          </a:prstGeom>
        </p:spPr>
        <p:txBody>
          <a:bodyPr vert="horz" lIns="88642" tIns="44321" rIns="88642" bIns="44321" rtlCol="0"/>
          <a:lstStyle>
            <a:lvl1pPr algn="l">
              <a:defRPr sz="1200"/>
            </a:lvl1pPr>
          </a:lstStyle>
          <a:p>
            <a:endParaRPr lang="en-US"/>
          </a:p>
        </p:txBody>
      </p:sp>
      <p:sp>
        <p:nvSpPr>
          <p:cNvPr id="3" name="Date Placeholder 2"/>
          <p:cNvSpPr>
            <a:spLocks noGrp="1"/>
          </p:cNvSpPr>
          <p:nvPr>
            <p:ph type="dt" idx="1"/>
          </p:nvPr>
        </p:nvSpPr>
        <p:spPr>
          <a:xfrm>
            <a:off x="3884619" y="5"/>
            <a:ext cx="2971799" cy="465693"/>
          </a:xfrm>
          <a:prstGeom prst="rect">
            <a:avLst/>
          </a:prstGeom>
        </p:spPr>
        <p:txBody>
          <a:bodyPr vert="horz" lIns="88642" tIns="44321" rIns="88642" bIns="44321" rtlCol="0"/>
          <a:lstStyle>
            <a:lvl1pPr algn="r">
              <a:defRPr sz="1200"/>
            </a:lvl1pPr>
          </a:lstStyle>
          <a:p>
            <a:fld id="{592A0791-6B8A-4268-B9A9-5477EC471AC4}" type="datetimeFigureOut">
              <a:rPr lang="en-US" smtClean="0"/>
              <a:pPr/>
              <a:t>3/2/2024</a:t>
            </a:fld>
            <a:endParaRPr lang="en-US"/>
          </a:p>
        </p:txBody>
      </p:sp>
      <p:sp>
        <p:nvSpPr>
          <p:cNvPr id="4" name="Slide Image Placeholder 3"/>
          <p:cNvSpPr>
            <a:spLocks noGrp="1" noRot="1" noChangeAspect="1"/>
          </p:cNvSpPr>
          <p:nvPr>
            <p:ph type="sldImg" idx="2"/>
          </p:nvPr>
        </p:nvSpPr>
        <p:spPr>
          <a:xfrm>
            <a:off x="327025" y="700088"/>
            <a:ext cx="6203950" cy="3490912"/>
          </a:xfrm>
          <a:prstGeom prst="rect">
            <a:avLst/>
          </a:prstGeom>
          <a:noFill/>
          <a:ln w="12700">
            <a:solidFill>
              <a:prstClr val="black"/>
            </a:solidFill>
          </a:ln>
        </p:spPr>
        <p:txBody>
          <a:bodyPr vert="horz" lIns="88642" tIns="44321" rIns="88642" bIns="44321" rtlCol="0" anchor="ctr"/>
          <a:lstStyle/>
          <a:p>
            <a:endParaRPr lang="en-US"/>
          </a:p>
        </p:txBody>
      </p:sp>
      <p:sp>
        <p:nvSpPr>
          <p:cNvPr id="5" name="Notes Placeholder 4"/>
          <p:cNvSpPr>
            <a:spLocks noGrp="1"/>
          </p:cNvSpPr>
          <p:nvPr>
            <p:ph type="body" sz="quarter" idx="3"/>
          </p:nvPr>
        </p:nvSpPr>
        <p:spPr>
          <a:xfrm>
            <a:off x="685801" y="4424095"/>
            <a:ext cx="5486400" cy="4191237"/>
          </a:xfrm>
          <a:prstGeom prst="rect">
            <a:avLst/>
          </a:prstGeom>
        </p:spPr>
        <p:txBody>
          <a:bodyPr vert="horz" lIns="88642" tIns="44321" rIns="88642" bIns="4432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5" y="8846557"/>
            <a:ext cx="2971799" cy="465693"/>
          </a:xfrm>
          <a:prstGeom prst="rect">
            <a:avLst/>
          </a:prstGeom>
        </p:spPr>
        <p:txBody>
          <a:bodyPr vert="horz" lIns="88642" tIns="44321" rIns="88642" bIns="44321" rtlCol="0" anchor="b"/>
          <a:lstStyle>
            <a:lvl1pPr algn="l">
              <a:defRPr sz="1200"/>
            </a:lvl1pPr>
          </a:lstStyle>
          <a:p>
            <a:endParaRPr lang="en-US"/>
          </a:p>
        </p:txBody>
      </p:sp>
      <p:sp>
        <p:nvSpPr>
          <p:cNvPr id="7" name="Slide Number Placeholder 6"/>
          <p:cNvSpPr>
            <a:spLocks noGrp="1"/>
          </p:cNvSpPr>
          <p:nvPr>
            <p:ph type="sldNum" sz="quarter" idx="5"/>
          </p:nvPr>
        </p:nvSpPr>
        <p:spPr>
          <a:xfrm>
            <a:off x="3884619" y="8846557"/>
            <a:ext cx="2971799" cy="465693"/>
          </a:xfrm>
          <a:prstGeom prst="rect">
            <a:avLst/>
          </a:prstGeom>
        </p:spPr>
        <p:txBody>
          <a:bodyPr vert="horz" lIns="88642" tIns="44321" rIns="88642" bIns="44321" rtlCol="0" anchor="b"/>
          <a:lstStyle>
            <a:lvl1pPr algn="r">
              <a:defRPr sz="1200"/>
            </a:lvl1pPr>
          </a:lstStyle>
          <a:p>
            <a:fld id="{AB5B076A-BCD3-43DB-B626-89538CF1BE16}" type="slidenum">
              <a:rPr lang="en-US" smtClean="0"/>
              <a:pPr/>
              <a:t>‹#›</a:t>
            </a:fld>
            <a:endParaRPr lang="en-US"/>
          </a:p>
        </p:txBody>
      </p:sp>
    </p:spTree>
    <p:extLst>
      <p:ext uri="{BB962C8B-B14F-4D97-AF65-F5344CB8AC3E}">
        <p14:creationId xmlns:p14="http://schemas.microsoft.com/office/powerpoint/2010/main" val="911539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4</a:t>
            </a:fld>
            <a:endParaRPr lang="en-US"/>
          </a:p>
        </p:txBody>
      </p:sp>
    </p:spTree>
    <p:extLst>
      <p:ext uri="{BB962C8B-B14F-4D97-AF65-F5344CB8AC3E}">
        <p14:creationId xmlns:p14="http://schemas.microsoft.com/office/powerpoint/2010/main" val="3922454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b="1">
                <a:solidFill>
                  <a:srgbClr val="004274"/>
                </a:solidFill>
              </a:defRPr>
            </a:lvl1pPr>
          </a:lstStyle>
          <a:p>
            <a:r>
              <a:rPr lang="en-US" dirty="0"/>
              <a:t>Click to edit Master title style</a:t>
            </a:r>
          </a:p>
        </p:txBody>
      </p:sp>
      <p:sp>
        <p:nvSpPr>
          <p:cNvPr id="7" name="Footer Placeholder 2"/>
          <p:cNvSpPr txBox="1">
            <a:spLocks/>
          </p:cNvSpPr>
          <p:nvPr userDrawn="1"/>
        </p:nvSpPr>
        <p:spPr>
          <a:xfrm>
            <a:off x="304800" y="6492876"/>
            <a:ext cx="1046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4274"/>
                </a:solidFill>
              </a:rPr>
              <a:t>Traffic modeling of 4G network under LTE and WiMAX network platform</a:t>
            </a:r>
          </a:p>
        </p:txBody>
      </p:sp>
      <p:sp>
        <p:nvSpPr>
          <p:cNvPr id="8" name="Slide Number Placeholder 3"/>
          <p:cNvSpPr txBox="1">
            <a:spLocks/>
          </p:cNvSpPr>
          <p:nvPr userDrawn="1"/>
        </p:nvSpPr>
        <p:spPr>
          <a:xfrm>
            <a:off x="10769600" y="6492876"/>
            <a:ext cx="11068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C8AA99-7238-42D3-B68A-A4E1B56FEE73}" type="slidenum">
              <a:rPr lang="en-US" sz="1200" smtClean="0">
                <a:solidFill>
                  <a:srgbClr val="004274"/>
                </a:solidFill>
              </a:rPr>
              <a:pPr/>
              <a:t>‹#›</a:t>
            </a:fld>
            <a:endParaRPr lang="en-US" sz="1200">
              <a:solidFill>
                <a:srgbClr val="004274"/>
              </a:solidFill>
            </a:endParaRPr>
          </a:p>
        </p:txBody>
      </p:sp>
    </p:spTree>
    <p:extLst>
      <p:ext uri="{BB962C8B-B14F-4D97-AF65-F5344CB8AC3E}">
        <p14:creationId xmlns:p14="http://schemas.microsoft.com/office/powerpoint/2010/main" val="392104932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663228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2904314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0363200" cy="1143000"/>
          </a:xfrm>
          <a:prstGeom prst="rect">
            <a:avLst/>
          </a:prstGeo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Traffic modeling of 4G network under LTE and WiMAX network platform</a:t>
            </a:r>
            <a:endParaRPr lang="en-US" dirty="0"/>
          </a:p>
        </p:txBody>
      </p:sp>
      <p:sp>
        <p:nvSpPr>
          <p:cNvPr id="4" name="Slide Number Placeholder 3"/>
          <p:cNvSpPr>
            <a:spLocks noGrp="1"/>
          </p:cNvSpPr>
          <p:nvPr>
            <p:ph type="sldNum" sz="quarter" idx="11"/>
          </p:nvPr>
        </p:nvSpPr>
        <p:spPr/>
        <p:txBody>
          <a:bodyPr/>
          <a:lstStyle/>
          <a:p>
            <a:fld id="{EDC8AA99-7238-42D3-B68A-A4E1B56FEE73}" type="slidenum">
              <a:rPr lang="en-US" smtClean="0"/>
              <a:pPr/>
              <a:t>‹#›</a:t>
            </a:fld>
            <a:endParaRPr lang="en-US"/>
          </a:p>
        </p:txBody>
      </p:sp>
    </p:spTree>
    <p:extLst>
      <p:ext uri="{BB962C8B-B14F-4D97-AF65-F5344CB8AC3E}">
        <p14:creationId xmlns:p14="http://schemas.microsoft.com/office/powerpoint/2010/main" val="276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sz="4000">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ü"/>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2550125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EE55C-EFC8-49AB-BB12-5AC9DE5C1596}" type="datetimeFigureOut">
              <a:rPr lang="en-US" smtClean="0"/>
              <a:pPr/>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589654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3EE55C-EFC8-49AB-BB12-5AC9DE5C1596}" type="datetimeFigureOut">
              <a:rPr lang="en-US" smtClean="0"/>
              <a:pPr/>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951741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3EE55C-EFC8-49AB-BB12-5AC9DE5C1596}" type="datetimeFigureOut">
              <a:rPr lang="en-US" smtClean="0"/>
              <a:pPr/>
              <a:t>3/2/2024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719680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03EE55C-EFC8-49AB-BB12-5AC9DE5C1596}" type="datetimeFigureOut">
              <a:rPr lang="en-US" smtClean="0"/>
              <a:pPr/>
              <a:t>3/2/2024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3735229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EE55C-EFC8-49AB-BB12-5AC9DE5C1596}" type="datetimeFigureOut">
              <a:rPr lang="en-US" smtClean="0"/>
              <a:pPr/>
              <a:t>3/2/2024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3845703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pPr/>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523096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pPr/>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98598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EE55C-EFC8-49AB-BB12-5AC9DE5C1596}" type="datetimeFigureOut">
              <a:rPr lang="en-US" smtClean="0"/>
              <a:pPr/>
              <a:t>3/2/2024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24D71-41C7-42A6-B50A-BDF41338C8EE}" type="slidenum">
              <a:rPr lang="en-US" smtClean="0"/>
              <a:pPr/>
              <a:t>‹#›</a:t>
            </a:fld>
            <a:endParaRPr lang="en-US"/>
          </a:p>
        </p:txBody>
      </p:sp>
    </p:spTree>
    <p:extLst>
      <p:ext uri="{BB962C8B-B14F-4D97-AF65-F5344CB8AC3E}">
        <p14:creationId xmlns:p14="http://schemas.microsoft.com/office/powerpoint/2010/main" val="51796353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http://upload.wikimedia.org/wikipedia/en/0/0a/JU-logo.png"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7.wdp"/><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microsoft.com/office/2007/relationships/hdphoto" Target="../media/hdphoto10.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2.xml"/><Relationship Id="rId5" Type="http://schemas.microsoft.com/office/2007/relationships/hdphoto" Target="../media/hdphoto12.wdp"/><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3.wdp"/><Relationship Id="rId7" Type="http://schemas.microsoft.com/office/2007/relationships/hdphoto" Target="../media/hdphoto15.wdp"/><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4.wdp"/><Relationship Id="rId4" Type="http://schemas.openxmlformats.org/officeDocument/2006/relationships/image" Target="../media/image22.png"/><Relationship Id="rId9" Type="http://schemas.microsoft.com/office/2007/relationships/hdphoto" Target="../media/hdphoto16.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6.png"/><Relationship Id="rId1" Type="http://schemas.openxmlformats.org/officeDocument/2006/relationships/slideLayout" Target="../slideLayouts/slideLayout2.xml"/><Relationship Id="rId5" Type="http://schemas.microsoft.com/office/2007/relationships/hdphoto" Target="../media/hdphoto18.wdp"/><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microsoft.com/office/2007/relationships/hdphoto" Target="../media/hdphoto19.wdp"/></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62.png"/><Relationship Id="rId1" Type="http://schemas.openxmlformats.org/officeDocument/2006/relationships/slideLayout" Target="../slideLayouts/slideLayout2.xml"/><Relationship Id="rId5" Type="http://schemas.microsoft.com/office/2007/relationships/hdphoto" Target="../media/hdphoto23.wdp"/><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headEnd/>
            <a:tailEnd/>
          </a:ln>
        </p:spPr>
        <p:txBody>
          <a:bodyPr>
            <a:spAutoFit/>
          </a:bodyPr>
          <a:lstStyle/>
          <a:p>
            <a:pPr algn="ctr"/>
            <a:r>
              <a:rPr lang="en-US" b="1" dirty="0">
                <a:solidFill>
                  <a:schemeClr val="accent2"/>
                </a:solidFill>
                <a:cs typeface="Arial" charset="0"/>
              </a:rPr>
              <a:t>By-</a:t>
            </a:r>
          </a:p>
          <a:p>
            <a:pPr algn="ctr"/>
            <a:r>
              <a:rPr lang="en-US" b="1" dirty="0">
                <a:solidFill>
                  <a:schemeClr val="accent2"/>
                </a:solidFill>
                <a:cs typeface="Arial" charset="0"/>
              </a:rPr>
              <a:t>Dr. Jesmin Akhter</a:t>
            </a:r>
            <a:endParaRPr lang="en-US" dirty="0">
              <a:solidFill>
                <a:schemeClr val="accent2"/>
              </a:solidFill>
              <a:cs typeface="Arial" charset="0"/>
            </a:endParaRPr>
          </a:p>
          <a:p>
            <a:pPr algn="ctr"/>
            <a:r>
              <a:rPr lang="en-US" dirty="0">
                <a:cs typeface="Arial" charset="0"/>
              </a:rPr>
              <a:t>Professor</a:t>
            </a:r>
          </a:p>
          <a:p>
            <a:pPr algn="ctr"/>
            <a:r>
              <a:rPr lang="en-US" dirty="0">
                <a:cs typeface="Arial" charset="0"/>
              </a:rPr>
              <a:t>Institute of Information Technology</a:t>
            </a:r>
          </a:p>
          <a:p>
            <a:pPr algn="ctr"/>
            <a:r>
              <a:rPr lang="en-US" dirty="0">
                <a:cs typeface="Arial" charset="0"/>
              </a:rPr>
              <a:t>Jahangirnagar University </a:t>
            </a:r>
          </a:p>
        </p:txBody>
      </p:sp>
      <p:sp>
        <p:nvSpPr>
          <p:cNvPr id="11268" name="TextBox 3"/>
          <p:cNvSpPr txBox="1">
            <a:spLocks noChangeArrowheads="1"/>
          </p:cNvSpPr>
          <p:nvPr/>
        </p:nvSpPr>
        <p:spPr bwMode="auto">
          <a:xfrm>
            <a:off x="2705100" y="2886670"/>
            <a:ext cx="6781800" cy="1200329"/>
          </a:xfrm>
          <a:prstGeom prst="rect">
            <a:avLst/>
          </a:prstGeom>
          <a:noFill/>
          <a:ln w="9525">
            <a:noFill/>
            <a:miter lim="800000"/>
            <a:headEnd/>
            <a:tailEnd/>
          </a:ln>
        </p:spPr>
        <p:txBody>
          <a:bodyPr>
            <a:spAutoFit/>
          </a:bodyPr>
          <a:lstStyle/>
          <a:p>
            <a:pPr algn="ctr"/>
            <a:endParaRPr lang="en-US" b="1" dirty="0">
              <a:solidFill>
                <a:srgbClr val="FF0000"/>
              </a:solidFill>
            </a:endParaRPr>
          </a:p>
          <a:p>
            <a:pPr algn="ctr"/>
            <a:r>
              <a:rPr lang="en-US" b="1" dirty="0">
                <a:solidFill>
                  <a:srgbClr val="FF0000"/>
                </a:solidFill>
              </a:rPr>
              <a:t>Machine Learning</a:t>
            </a:r>
          </a:p>
          <a:p>
            <a:pPr algn="ctr"/>
            <a:r>
              <a:rPr lang="en-US" b="1" dirty="0">
                <a:solidFill>
                  <a:srgbClr val="FF0000"/>
                </a:solidFill>
              </a:rPr>
              <a:t>ICT-4261</a:t>
            </a:r>
          </a:p>
          <a:p>
            <a:pPr algn="ctr"/>
            <a:endParaRPr lang="en-US" b="1" dirty="0"/>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86400" y="1400685"/>
            <a:ext cx="1025156" cy="1206695"/>
          </a:xfrm>
          <a:prstGeom prst="rect">
            <a:avLst/>
          </a:prstGeom>
          <a:noFill/>
          <a:ln w="9525">
            <a:noFill/>
            <a:miter lim="800000"/>
            <a:headEnd/>
            <a:tailEnd/>
          </a:ln>
        </p:spPr>
      </p:pic>
    </p:spTree>
    <p:extLst>
      <p:ext uri="{BB962C8B-B14F-4D97-AF65-F5344CB8AC3E}">
        <p14:creationId xmlns:p14="http://schemas.microsoft.com/office/powerpoint/2010/main" val="24686619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 Decision Trees work?</a:t>
            </a:r>
            <a:br>
              <a:rPr lang="en-US" b="1" dirty="0"/>
            </a:br>
            <a:endParaRPr lang="en-US" dirty="0"/>
          </a:p>
        </p:txBody>
      </p:sp>
      <p:sp>
        <p:nvSpPr>
          <p:cNvPr id="3" name="Content Placeholder 2"/>
          <p:cNvSpPr>
            <a:spLocks noGrp="1"/>
          </p:cNvSpPr>
          <p:nvPr>
            <p:ph idx="1"/>
          </p:nvPr>
        </p:nvSpPr>
        <p:spPr>
          <a:xfrm>
            <a:off x="609600" y="1600201"/>
            <a:ext cx="10972800" cy="5029199"/>
          </a:xfrm>
        </p:spPr>
        <p:txBody>
          <a:bodyPr>
            <a:normAutofit lnSpcReduction="10000"/>
          </a:bodyPr>
          <a:lstStyle/>
          <a:p>
            <a:pPr>
              <a:lnSpc>
                <a:spcPct val="110000"/>
              </a:lnSpc>
            </a:pPr>
            <a:r>
              <a:rPr lang="en-US" dirty="0" smtClean="0"/>
              <a:t>The </a:t>
            </a:r>
            <a:r>
              <a:rPr lang="en-US" dirty="0"/>
              <a:t>decision of making strategic splits heavily affects a tree’s accuracy. The decision criteria are different for classification and regression trees.</a:t>
            </a:r>
          </a:p>
          <a:p>
            <a:pPr>
              <a:lnSpc>
                <a:spcPct val="110000"/>
              </a:lnSpc>
            </a:pPr>
            <a:r>
              <a:rPr lang="en-US" dirty="0"/>
              <a:t>Decision trees use multiple algorithms to decide to split a node into two or more sub-nodes. The creation of sub-nodes increases the homogeneity of resultant sub-nodes. In other words, we can say that the purity of the node increases with respect to the target variable. The decision tree splits the nodes on all available variables and then selects the split which results in most homogeneous sub-nodes.</a:t>
            </a:r>
          </a:p>
          <a:p>
            <a:pPr>
              <a:lnSpc>
                <a:spcPct val="110000"/>
              </a:lnSpc>
            </a:pPr>
            <a:r>
              <a:rPr lang="en-US" dirty="0"/>
              <a:t>The algorithm selection is also based on the type of target variables. Let us look at some algorithms used in Decision Trees:</a:t>
            </a:r>
          </a:p>
          <a:p>
            <a:pPr>
              <a:lnSpc>
                <a:spcPct val="110000"/>
              </a:lnSpc>
            </a:pPr>
            <a:r>
              <a:rPr lang="en-US" b="1" dirty="0"/>
              <a:t>ID3</a:t>
            </a:r>
            <a:r>
              <a:rPr lang="en-US" dirty="0"/>
              <a:t> → (extension of D3)</a:t>
            </a:r>
            <a:br>
              <a:rPr lang="en-US" dirty="0"/>
            </a:br>
            <a:r>
              <a:rPr lang="en-US" b="1" dirty="0"/>
              <a:t>C4.5</a:t>
            </a:r>
            <a:r>
              <a:rPr lang="en-US" dirty="0"/>
              <a:t> → (successor of ID3)</a:t>
            </a:r>
            <a:br>
              <a:rPr lang="en-US" dirty="0"/>
            </a:br>
            <a:r>
              <a:rPr lang="en-US" b="1" dirty="0"/>
              <a:t>CART</a:t>
            </a:r>
            <a:r>
              <a:rPr lang="en-US" dirty="0"/>
              <a:t> → (Classification And Regression Tree)</a:t>
            </a:r>
            <a:br>
              <a:rPr lang="en-US" dirty="0"/>
            </a:br>
            <a:r>
              <a:rPr lang="en-US" b="1" dirty="0"/>
              <a:t>CHAID</a:t>
            </a:r>
            <a:r>
              <a:rPr lang="en-US" dirty="0"/>
              <a:t> → (Chi-square automatic interaction detection Performs multi-level splits when computing classification trees)</a:t>
            </a:r>
            <a:br>
              <a:rPr lang="en-US" dirty="0"/>
            </a:br>
            <a:r>
              <a:rPr lang="en-US" b="1" dirty="0"/>
              <a:t>MARS</a:t>
            </a:r>
            <a:r>
              <a:rPr lang="en-US" dirty="0"/>
              <a:t> → (multivariate adaptive regression splines</a:t>
            </a:r>
            <a:r>
              <a:rPr lang="en-US" dirty="0" smtClean="0"/>
              <a:t>)</a:t>
            </a:r>
            <a:endParaRPr lang="en-US" dirty="0"/>
          </a:p>
        </p:txBody>
      </p:sp>
    </p:spTree>
    <p:extLst>
      <p:ext uri="{BB962C8B-B14F-4D97-AF65-F5344CB8AC3E}">
        <p14:creationId xmlns:p14="http://schemas.microsoft.com/office/powerpoint/2010/main" val="32111743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 Decision Trees work?</a:t>
            </a:r>
            <a:br>
              <a:rPr lang="en-US" b="1" dirty="0"/>
            </a:b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a:t>ID3 algorithm builds decision trees using a top-down greedy search approach through the space of possible branches with no backtracking. A greedy algorithm, as the name suggests, always makes the choice that seems to be the best at that moment.</a:t>
            </a:r>
          </a:p>
          <a:p>
            <a:r>
              <a:rPr lang="en-US" b="1" dirty="0"/>
              <a:t>Steps in ID3 algorithm:</a:t>
            </a:r>
            <a:endParaRPr lang="en-US" dirty="0"/>
          </a:p>
          <a:p>
            <a:r>
              <a:rPr lang="en-US" dirty="0"/>
              <a:t>It begins with the original set S as the root node.</a:t>
            </a:r>
          </a:p>
          <a:p>
            <a:r>
              <a:rPr lang="en-US" dirty="0"/>
              <a:t>On each iteration of the algorithm, it iterates through the very unused attribute of the set S and calculates </a:t>
            </a:r>
            <a:r>
              <a:rPr lang="en-US" b="1" dirty="0"/>
              <a:t>Entropy(H)</a:t>
            </a:r>
            <a:r>
              <a:rPr lang="en-US" dirty="0"/>
              <a:t> and </a:t>
            </a:r>
            <a:r>
              <a:rPr lang="en-US" b="1" dirty="0"/>
              <a:t>Information gain(IG) </a:t>
            </a:r>
            <a:r>
              <a:rPr lang="en-US" dirty="0"/>
              <a:t>of this attribute.</a:t>
            </a:r>
          </a:p>
          <a:p>
            <a:r>
              <a:rPr lang="en-US" dirty="0"/>
              <a:t>It then selects the attribute which has the smallest Entropy or Largest Information gain.</a:t>
            </a:r>
          </a:p>
          <a:p>
            <a:r>
              <a:rPr lang="en-US" dirty="0"/>
              <a:t>The set S is then split by the selected attribute to produce a subset of the data.</a:t>
            </a:r>
          </a:p>
          <a:p>
            <a:r>
              <a:rPr lang="en-US" dirty="0"/>
              <a:t>The algorithm continues to recur on each subset, considering only attributes never selected before.</a:t>
            </a:r>
          </a:p>
        </p:txBody>
      </p:sp>
    </p:spTree>
    <p:extLst>
      <p:ext uri="{BB962C8B-B14F-4D97-AF65-F5344CB8AC3E}">
        <p14:creationId xmlns:p14="http://schemas.microsoft.com/office/powerpoint/2010/main" val="464742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Attribute Selection Measures</a:t>
            </a:r>
            <a:br>
              <a:rPr lang="en-US" b="1" dirty="0"/>
            </a:br>
            <a:endParaRPr lang="en-US" dirty="0"/>
          </a:p>
        </p:txBody>
      </p:sp>
      <p:sp>
        <p:nvSpPr>
          <p:cNvPr id="3" name="Content Placeholder 2"/>
          <p:cNvSpPr>
            <a:spLocks noGrp="1"/>
          </p:cNvSpPr>
          <p:nvPr>
            <p:ph idx="1"/>
          </p:nvPr>
        </p:nvSpPr>
        <p:spPr>
          <a:xfrm>
            <a:off x="609600" y="1417639"/>
            <a:ext cx="10972800" cy="5135562"/>
          </a:xfrm>
        </p:spPr>
        <p:txBody>
          <a:bodyPr>
            <a:normAutofit fontScale="92500" lnSpcReduction="20000"/>
          </a:bodyPr>
          <a:lstStyle/>
          <a:p>
            <a:pPr>
              <a:lnSpc>
                <a:spcPct val="120000"/>
              </a:lnSpc>
              <a:spcBef>
                <a:spcPts val="0"/>
              </a:spcBef>
            </a:pPr>
            <a:r>
              <a:rPr lang="en-US" dirty="0" smtClean="0"/>
              <a:t>If </a:t>
            </a:r>
            <a:r>
              <a:rPr lang="en-US" dirty="0"/>
              <a:t>the dataset consists of </a:t>
            </a:r>
            <a:r>
              <a:rPr lang="en-US" b="1" dirty="0"/>
              <a:t>N</a:t>
            </a:r>
            <a:r>
              <a:rPr lang="en-US" dirty="0"/>
              <a:t> attributes then deciding which attribute to place at the root or at different levels of the tree as internal nodes is a complicated step. By just randomly selecting any node to be the root can’t solve the issue. If we follow a random approach, it may give us bad results with low accuracy.</a:t>
            </a:r>
          </a:p>
          <a:p>
            <a:pPr>
              <a:lnSpc>
                <a:spcPct val="120000"/>
              </a:lnSpc>
              <a:spcBef>
                <a:spcPts val="0"/>
              </a:spcBef>
            </a:pPr>
            <a:r>
              <a:rPr lang="en-US" dirty="0"/>
              <a:t>For solving this attribute selection problem, researchers worked and devised some solutions. They suggested using some </a:t>
            </a:r>
            <a:r>
              <a:rPr lang="en-US" i="1" dirty="0"/>
              <a:t>criteria</a:t>
            </a:r>
            <a:r>
              <a:rPr lang="en-US" dirty="0"/>
              <a:t> like :</a:t>
            </a:r>
          </a:p>
          <a:p>
            <a:pPr lvl="2" indent="-342900">
              <a:lnSpc>
                <a:spcPct val="120000"/>
              </a:lnSpc>
              <a:spcBef>
                <a:spcPts val="0"/>
              </a:spcBef>
              <a:buFont typeface="Gill Sans MT" panose="020B0502020104020203" pitchFamily="34" charset="0"/>
              <a:buChar char="—"/>
            </a:pPr>
            <a:r>
              <a:rPr lang="en-US" b="1" dirty="0" smtClean="0"/>
              <a:t>Entropy</a:t>
            </a:r>
            <a:r>
              <a:rPr lang="en-US" dirty="0" smtClean="0"/>
              <a:t>,</a:t>
            </a:r>
          </a:p>
          <a:p>
            <a:pPr lvl="2" indent="-342900">
              <a:lnSpc>
                <a:spcPct val="120000"/>
              </a:lnSpc>
              <a:spcBef>
                <a:spcPts val="0"/>
              </a:spcBef>
              <a:buFont typeface="Gill Sans MT" panose="020B0502020104020203" pitchFamily="34" charset="0"/>
              <a:buChar char="—"/>
            </a:pPr>
            <a:r>
              <a:rPr lang="en-US" b="1" dirty="0" smtClean="0"/>
              <a:t>Information gain,</a:t>
            </a:r>
          </a:p>
          <a:p>
            <a:pPr lvl="2" indent="-342900">
              <a:lnSpc>
                <a:spcPct val="120000"/>
              </a:lnSpc>
              <a:spcBef>
                <a:spcPts val="0"/>
              </a:spcBef>
              <a:buFont typeface="Gill Sans MT" panose="020B0502020104020203" pitchFamily="34" charset="0"/>
              <a:buChar char="—"/>
            </a:pPr>
            <a:r>
              <a:rPr lang="en-US" b="1" dirty="0" err="1" smtClean="0"/>
              <a:t>Gini</a:t>
            </a:r>
            <a:r>
              <a:rPr lang="en-US" b="1" dirty="0" smtClean="0"/>
              <a:t> index,</a:t>
            </a:r>
          </a:p>
          <a:p>
            <a:pPr lvl="2" indent="-342900">
              <a:lnSpc>
                <a:spcPct val="120000"/>
              </a:lnSpc>
              <a:spcBef>
                <a:spcPts val="0"/>
              </a:spcBef>
              <a:buFont typeface="Gill Sans MT" panose="020B0502020104020203" pitchFamily="34" charset="0"/>
              <a:buChar char="—"/>
            </a:pPr>
            <a:r>
              <a:rPr lang="en-US" b="1" dirty="0" smtClean="0"/>
              <a:t>Gain Ratio,</a:t>
            </a:r>
          </a:p>
          <a:p>
            <a:pPr lvl="2" indent="-342900">
              <a:lnSpc>
                <a:spcPct val="120000"/>
              </a:lnSpc>
              <a:spcBef>
                <a:spcPts val="0"/>
              </a:spcBef>
              <a:buFont typeface="Gill Sans MT" panose="020B0502020104020203" pitchFamily="34" charset="0"/>
              <a:buChar char="—"/>
            </a:pPr>
            <a:r>
              <a:rPr lang="en-US" b="1" dirty="0" smtClean="0"/>
              <a:t>Reduction </a:t>
            </a:r>
            <a:r>
              <a:rPr lang="en-US" b="1" dirty="0"/>
              <a:t>in </a:t>
            </a:r>
            <a:r>
              <a:rPr lang="en-US" b="1" dirty="0" smtClean="0"/>
              <a:t>Variance</a:t>
            </a:r>
          </a:p>
          <a:p>
            <a:pPr lvl="2" indent="-342900">
              <a:lnSpc>
                <a:spcPct val="120000"/>
              </a:lnSpc>
              <a:spcBef>
                <a:spcPts val="0"/>
              </a:spcBef>
              <a:buFont typeface="Gill Sans MT" panose="020B0502020104020203" pitchFamily="34" charset="0"/>
              <a:buChar char="—"/>
            </a:pPr>
            <a:r>
              <a:rPr lang="en-US" b="1" dirty="0" smtClean="0"/>
              <a:t>Chi-Square</a:t>
            </a:r>
            <a:endParaRPr lang="en-US" dirty="0"/>
          </a:p>
          <a:p>
            <a:pPr>
              <a:lnSpc>
                <a:spcPct val="120000"/>
              </a:lnSpc>
              <a:spcBef>
                <a:spcPts val="0"/>
              </a:spcBef>
            </a:pPr>
            <a:r>
              <a:rPr lang="en-US" dirty="0"/>
              <a:t>These criteria will calculate values for every attribute. The values are sorted, and attributes are placed in the tree by following the </a:t>
            </a:r>
            <a:r>
              <a:rPr lang="en-US" dirty="0" smtClean="0"/>
              <a:t>order </a:t>
            </a:r>
          </a:p>
          <a:p>
            <a:pPr lvl="1">
              <a:lnSpc>
                <a:spcPct val="120000"/>
              </a:lnSpc>
              <a:spcBef>
                <a:spcPts val="0"/>
              </a:spcBef>
            </a:pPr>
            <a:r>
              <a:rPr lang="en-US" dirty="0" smtClean="0"/>
              <a:t>Attribute </a:t>
            </a:r>
            <a:r>
              <a:rPr lang="en-US" dirty="0"/>
              <a:t>with a high value(in case of information gain) is placed at the </a:t>
            </a:r>
            <a:r>
              <a:rPr lang="en-US" dirty="0" smtClean="0"/>
              <a:t>root.</a:t>
            </a:r>
          </a:p>
          <a:p>
            <a:pPr lvl="1">
              <a:lnSpc>
                <a:spcPct val="120000"/>
              </a:lnSpc>
              <a:spcBef>
                <a:spcPts val="0"/>
              </a:spcBef>
            </a:pPr>
            <a:r>
              <a:rPr lang="en-US" dirty="0" smtClean="0"/>
              <a:t>While </a:t>
            </a:r>
            <a:r>
              <a:rPr lang="en-US" dirty="0"/>
              <a:t>using Information Gain as a criterion, we assume attributes to be categorical, and </a:t>
            </a:r>
            <a:endParaRPr lang="en-US" dirty="0" smtClean="0"/>
          </a:p>
          <a:p>
            <a:pPr lvl="1">
              <a:lnSpc>
                <a:spcPct val="120000"/>
              </a:lnSpc>
              <a:spcBef>
                <a:spcPts val="0"/>
              </a:spcBef>
            </a:pPr>
            <a:r>
              <a:rPr lang="en-US" dirty="0" smtClean="0"/>
              <a:t>For </a:t>
            </a:r>
            <a:r>
              <a:rPr lang="en-US" dirty="0"/>
              <a:t>the </a:t>
            </a:r>
            <a:r>
              <a:rPr lang="en-US" dirty="0" err="1"/>
              <a:t>Gini</a:t>
            </a:r>
            <a:r>
              <a:rPr lang="en-US" dirty="0"/>
              <a:t> index, attributes are assumed to be continuous.</a:t>
            </a:r>
          </a:p>
          <a:p>
            <a:pPr>
              <a:lnSpc>
                <a:spcPct val="120000"/>
              </a:lnSpc>
              <a:spcBef>
                <a:spcPts val="0"/>
              </a:spcBef>
            </a:pPr>
            <a:endParaRPr lang="en-US" dirty="0" smtClean="0"/>
          </a:p>
        </p:txBody>
      </p:sp>
    </p:spTree>
    <p:extLst>
      <p:ext uri="{BB962C8B-B14F-4D97-AF65-F5344CB8AC3E}">
        <p14:creationId xmlns:p14="http://schemas.microsoft.com/office/powerpoint/2010/main" val="1536070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Entropy</a:t>
            </a:r>
            <a:endParaRPr lang="en-US" dirty="0"/>
          </a:p>
        </p:txBody>
      </p:sp>
      <p:sp>
        <p:nvSpPr>
          <p:cNvPr id="3" name="Content Placeholder 2"/>
          <p:cNvSpPr>
            <a:spLocks noGrp="1"/>
          </p:cNvSpPr>
          <p:nvPr>
            <p:ph idx="1"/>
          </p:nvPr>
        </p:nvSpPr>
        <p:spPr/>
        <p:txBody>
          <a:bodyPr>
            <a:normAutofit/>
          </a:bodyPr>
          <a:lstStyle/>
          <a:p>
            <a:r>
              <a:rPr lang="en-US" dirty="0"/>
              <a:t>Measures the level of impurity in a group of examples. Impurity is the degree of randomness; it tells how random our data is. if the target attribute can take on </a:t>
            </a:r>
            <a:r>
              <a:rPr lang="en-US" dirty="0" smtClean="0"/>
              <a:t>n </a:t>
            </a:r>
            <a:r>
              <a:rPr lang="en-US" dirty="0"/>
              <a:t>different values, then the entropy of S relative to this </a:t>
            </a:r>
            <a:r>
              <a:rPr lang="en-US" dirty="0" smtClean="0"/>
              <a:t>n-wise </a:t>
            </a:r>
            <a:r>
              <a:rPr lang="en-US" dirty="0"/>
              <a:t>classification is defined </a:t>
            </a:r>
            <a:r>
              <a:rPr lang="en-US" dirty="0" smtClean="0"/>
              <a:t>as: </a:t>
            </a:r>
          </a:p>
          <a:p>
            <a:endParaRPr lang="en-US" dirty="0"/>
          </a:p>
          <a:p>
            <a:endParaRPr lang="en-US" dirty="0" smtClean="0"/>
          </a:p>
          <a:p>
            <a:endParaRPr lang="en-US" dirty="0"/>
          </a:p>
          <a:p>
            <a:endParaRPr lang="en-US" dirty="0"/>
          </a:p>
          <a:p>
            <a:pPr lvl="1">
              <a:lnSpc>
                <a:spcPct val="90000"/>
              </a:lnSpc>
              <a:buFontTx/>
              <a:buNone/>
            </a:pPr>
            <a:r>
              <a:rPr lang="en-US" dirty="0" smtClean="0"/>
              <a:t>Where </a:t>
            </a:r>
            <a:r>
              <a:rPr lang="en-US" dirty="0"/>
              <a:t>p</a:t>
            </a:r>
            <a:r>
              <a:rPr lang="en-US" baseline="-25000" dirty="0"/>
              <a:t>i</a:t>
            </a:r>
            <a:r>
              <a:rPr lang="en-US" dirty="0"/>
              <a:t> is the proportion of S belonging to class </a:t>
            </a:r>
            <a:r>
              <a:rPr lang="en-US" dirty="0" err="1"/>
              <a:t>i</a:t>
            </a:r>
            <a:r>
              <a:rPr lang="en-US" dirty="0"/>
              <a:t>. Note the logarithm is still base 2 because entropy is a measure of the expected encoding length measured in </a:t>
            </a:r>
            <a:r>
              <a:rPr lang="en-US" dirty="0" smtClean="0"/>
              <a:t>bits.</a:t>
            </a:r>
            <a:endParaRPr lang="en-US" dirty="0"/>
          </a:p>
          <a:p>
            <a:r>
              <a:rPr lang="en-US" dirty="0" smtClean="0"/>
              <a:t>Now we can rewrite:</a:t>
            </a:r>
            <a:endParaRPr lang="en-US" dirty="0"/>
          </a:p>
          <a:p>
            <a:pPr lvl="1">
              <a:lnSpc>
                <a:spcPct val="90000"/>
              </a:lnSpc>
              <a:buFontTx/>
              <a:buNone/>
            </a:pPr>
            <a:r>
              <a:rPr lang="en-US" sz="2400" i="1" dirty="0" smtClean="0"/>
              <a:t>               Entropy</a:t>
            </a:r>
            <a:r>
              <a:rPr lang="en-US" sz="2400" dirty="0"/>
              <a:t>= -(p</a:t>
            </a:r>
            <a:r>
              <a:rPr lang="en-US" sz="2400" baseline="-25000" dirty="0"/>
              <a:t>1</a:t>
            </a:r>
            <a:r>
              <a:rPr lang="en-US" sz="2400" dirty="0"/>
              <a:t>*log</a:t>
            </a:r>
            <a:r>
              <a:rPr lang="en-US" sz="2400" baseline="-25000" dirty="0"/>
              <a:t>2</a:t>
            </a:r>
            <a:r>
              <a:rPr lang="en-US" sz="2400" dirty="0"/>
              <a:t>(p</a:t>
            </a:r>
            <a:r>
              <a:rPr lang="en-US" sz="2400" baseline="-25000" dirty="0"/>
              <a:t>1</a:t>
            </a:r>
            <a:r>
              <a:rPr lang="en-US" sz="2400" dirty="0"/>
              <a:t>) + p</a:t>
            </a:r>
            <a:r>
              <a:rPr lang="en-US" sz="2400" baseline="-25000" dirty="0"/>
              <a:t>2</a:t>
            </a:r>
            <a:r>
              <a:rPr lang="en-US" sz="2400" dirty="0"/>
              <a:t>*log</a:t>
            </a:r>
            <a:r>
              <a:rPr lang="en-US" sz="2400" baseline="-25000" dirty="0"/>
              <a:t>2</a:t>
            </a:r>
            <a:r>
              <a:rPr lang="en-US" sz="2400" dirty="0"/>
              <a:t>(p</a:t>
            </a:r>
            <a:r>
              <a:rPr lang="en-US" sz="2400" baseline="-25000" dirty="0"/>
              <a:t>2</a:t>
            </a:r>
            <a:r>
              <a:rPr lang="en-US" sz="2400" dirty="0"/>
              <a:t>) + .. + </a:t>
            </a:r>
            <a:r>
              <a:rPr lang="en-US" sz="2400" dirty="0" err="1"/>
              <a:t>p</a:t>
            </a:r>
            <a:r>
              <a:rPr lang="en-US" sz="2400" baseline="-25000" dirty="0" err="1"/>
              <a:t>n</a:t>
            </a:r>
            <a:r>
              <a:rPr lang="en-US" sz="2400" dirty="0"/>
              <a:t>*log</a:t>
            </a:r>
            <a:r>
              <a:rPr lang="en-US" sz="2400" baseline="-25000" dirty="0"/>
              <a:t>2</a:t>
            </a:r>
            <a:r>
              <a:rPr lang="en-US" sz="2400" dirty="0"/>
              <a:t>(</a:t>
            </a:r>
            <a:r>
              <a:rPr lang="en-US" sz="2400" dirty="0" err="1"/>
              <a:t>p</a:t>
            </a:r>
            <a:r>
              <a:rPr lang="en-US" sz="2400" baseline="-25000" dirty="0" err="1"/>
              <a:t>n</a:t>
            </a:r>
            <a:r>
              <a:rPr lang="en-US" sz="2400" dirty="0" smtClean="0"/>
              <a:t>))</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a:off x="3810000" y="2667000"/>
            <a:ext cx="2957819" cy="1077903"/>
          </a:xfrm>
          <a:prstGeom prst="rect">
            <a:avLst/>
          </a:prstGeom>
        </p:spPr>
      </p:pic>
    </p:spTree>
    <p:extLst>
      <p:ext uri="{BB962C8B-B14F-4D97-AF65-F5344CB8AC3E}">
        <p14:creationId xmlns:p14="http://schemas.microsoft.com/office/powerpoint/2010/main" val="30388114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Entropy</a:t>
            </a:r>
          </a:p>
        </p:txBody>
      </p:sp>
      <p:sp>
        <p:nvSpPr>
          <p:cNvPr id="3" name="Content Placeholder 2"/>
          <p:cNvSpPr>
            <a:spLocks noGrp="1"/>
          </p:cNvSpPr>
          <p:nvPr>
            <p:ph idx="1"/>
          </p:nvPr>
        </p:nvSpPr>
        <p:spPr>
          <a:xfrm>
            <a:off x="609600" y="1600201"/>
            <a:ext cx="10972800" cy="4876799"/>
          </a:xfrm>
        </p:spPr>
        <p:txBody>
          <a:bodyPr>
            <a:normAutofit lnSpcReduction="10000"/>
          </a:bodyPr>
          <a:lstStyle/>
          <a:p>
            <a:r>
              <a:rPr lang="en-US" dirty="0"/>
              <a:t>Entropy is a measure of the randomness in the information being processed. The higher the entropy, the harder it is to draw any conclusions from that information. </a:t>
            </a:r>
            <a:r>
              <a:rPr lang="en-US" dirty="0" smtClean="0"/>
              <a:t>Flipping </a:t>
            </a:r>
            <a:r>
              <a:rPr lang="en-US" dirty="0"/>
              <a:t>a coin is an example of an action that provides information that is random</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From the above graph, it is quite evident that the entropy H(X) is zero when the probability is either 0 or 1. The Entropy is maximum when the probability is 0.5 because it projects perfect randomness in the data and there is no chance if perfectly determining the outcome.</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6248400" y="2266164"/>
            <a:ext cx="2865705" cy="2915436"/>
          </a:xfrm>
          <a:prstGeom prst="rect">
            <a:avLst/>
          </a:prstGeom>
        </p:spPr>
      </p:pic>
    </p:spTree>
    <p:extLst>
      <p:ext uri="{BB962C8B-B14F-4D97-AF65-F5344CB8AC3E}">
        <p14:creationId xmlns:p14="http://schemas.microsoft.com/office/powerpoint/2010/main" val="16324238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Entropy-Example 01</a:t>
            </a:r>
            <a:endParaRPr lang="en-US" dirty="0"/>
          </a:p>
        </p:txBody>
      </p:sp>
      <p:sp>
        <p:nvSpPr>
          <p:cNvPr id="3" name="Content Placeholder 2"/>
          <p:cNvSpPr>
            <a:spLocks noGrp="1"/>
          </p:cNvSpPr>
          <p:nvPr>
            <p:ph idx="1"/>
          </p:nvPr>
        </p:nvSpPr>
        <p:spPr>
          <a:xfrm>
            <a:off x="609600" y="1524000"/>
            <a:ext cx="10972800" cy="4525963"/>
          </a:xfrm>
        </p:spPr>
        <p:txBody>
          <a:bodyPr/>
          <a:lstStyle/>
          <a:p>
            <a:r>
              <a:rPr lang="en-US" dirty="0"/>
              <a:t>A </a:t>
            </a:r>
            <a:r>
              <a:rPr lang="en-US" b="1" dirty="0"/>
              <a:t>pure sub-split </a:t>
            </a:r>
            <a:r>
              <a:rPr lang="en-US" dirty="0"/>
              <a:t>means that either you should be getting “yes”, or you should be getting “no”.</a:t>
            </a:r>
          </a:p>
          <a:p>
            <a:r>
              <a:rPr lang="en-US" dirty="0"/>
              <a:t>Suppose a </a:t>
            </a:r>
            <a:r>
              <a:rPr lang="en-US" i="1" dirty="0"/>
              <a:t>feature</a:t>
            </a:r>
            <a:r>
              <a:rPr lang="en-US" dirty="0"/>
              <a:t> as 8 “yes” and 4 “no” initially, after the first split the left node</a:t>
            </a:r>
            <a:r>
              <a:rPr lang="en-US" i="1" dirty="0"/>
              <a:t> gets 5 ‘yes’ and 2 ‘no’ </a:t>
            </a:r>
            <a:r>
              <a:rPr lang="en-US" dirty="0"/>
              <a:t>whereas right node</a:t>
            </a:r>
            <a:r>
              <a:rPr lang="en-US" i="1" dirty="0"/>
              <a:t> gets 3 ‘yes’ and 2 ‘no’.</a:t>
            </a:r>
            <a:endParaRPr lang="en-US" dirty="0"/>
          </a:p>
          <a:p>
            <a:r>
              <a:rPr lang="en-US" dirty="0"/>
              <a:t>We see here the split is not pure, why? Because we can still see some negative classes in both the nodes. In order to make a decision tree, we need to calculate the impurity of each split, and when the purity is 100%, we make it as a leaf node.</a:t>
            </a:r>
          </a:p>
          <a:p>
            <a:r>
              <a:rPr lang="en-US" dirty="0" smtClean="0"/>
              <a:t>To </a:t>
            </a:r>
            <a:r>
              <a:rPr lang="en-US" dirty="0"/>
              <a:t>check the impurity of feature 2 and feature 3 we will take the help for Entropy formula</a:t>
            </a:r>
            <a:r>
              <a:rPr lang="en-US" dirty="0" smtClean="0"/>
              <a:t>.</a:t>
            </a:r>
          </a:p>
          <a:p>
            <a:r>
              <a:rPr lang="en-US" dirty="0"/>
              <a:t>For feature </a:t>
            </a:r>
            <a:r>
              <a:rPr lang="en-US" dirty="0" smtClean="0"/>
              <a:t>2,</a:t>
            </a: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539745" y="3962400"/>
            <a:ext cx="5042656" cy="2611963"/>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09600" y="3962400"/>
            <a:ext cx="5540391" cy="2747600"/>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4495800" y="6290315"/>
            <a:ext cx="2172003" cy="428685"/>
          </a:xfrm>
          <a:prstGeom prst="rect">
            <a:avLst/>
          </a:prstGeom>
        </p:spPr>
      </p:pic>
    </p:spTree>
    <p:extLst>
      <p:ext uri="{BB962C8B-B14F-4D97-AF65-F5344CB8AC3E}">
        <p14:creationId xmlns:p14="http://schemas.microsoft.com/office/powerpoint/2010/main" val="10089020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Entropy-Example 01</a:t>
            </a:r>
            <a:endParaRPr lang="en-US" dirty="0"/>
          </a:p>
        </p:txBody>
      </p:sp>
      <p:sp>
        <p:nvSpPr>
          <p:cNvPr id="3" name="Content Placeholder 2"/>
          <p:cNvSpPr>
            <a:spLocks noGrp="1"/>
          </p:cNvSpPr>
          <p:nvPr>
            <p:ph idx="1"/>
          </p:nvPr>
        </p:nvSpPr>
        <p:spPr>
          <a:xfrm>
            <a:off x="609600" y="1600201"/>
            <a:ext cx="10972800" cy="5105399"/>
          </a:xfrm>
        </p:spPr>
        <p:txBody>
          <a:bodyPr>
            <a:normAutofit/>
          </a:bodyPr>
          <a:lstStyle/>
          <a:p>
            <a:r>
              <a:rPr lang="en-US" dirty="0"/>
              <a:t>For feature 3</a:t>
            </a:r>
            <a:r>
              <a:rPr lang="en-US" dirty="0" smtClean="0"/>
              <a:t>,</a:t>
            </a:r>
          </a:p>
          <a:p>
            <a:endParaRPr lang="en-US" dirty="0"/>
          </a:p>
          <a:p>
            <a:endParaRPr lang="en-US" dirty="0" smtClean="0"/>
          </a:p>
          <a:p>
            <a:endParaRPr lang="en-US" dirty="0"/>
          </a:p>
          <a:p>
            <a:endParaRPr lang="en-US" dirty="0" smtClean="0"/>
          </a:p>
          <a:p>
            <a:endParaRPr lang="en-US" dirty="0"/>
          </a:p>
          <a:p>
            <a:endParaRPr lang="en-US" dirty="0"/>
          </a:p>
          <a:p>
            <a:r>
              <a:rPr lang="en-US" dirty="0" smtClean="0"/>
              <a:t>We </a:t>
            </a:r>
            <a:r>
              <a:rPr lang="en-US" dirty="0"/>
              <a:t>can clearly see from the tree itself that left node has low entropy or more purity than right node since left node has a greater number of “yes” and it is easy to decide here.</a:t>
            </a:r>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675155" y="1439775"/>
            <a:ext cx="4316969" cy="2217825"/>
          </a:xfrm>
          <a:prstGeom prst="rect">
            <a:avLst/>
          </a:prstGeom>
        </p:spPr>
      </p:pic>
    </p:spTree>
    <p:extLst>
      <p:ext uri="{BB962C8B-B14F-4D97-AF65-F5344CB8AC3E}">
        <p14:creationId xmlns:p14="http://schemas.microsoft.com/office/powerpoint/2010/main" val="6036764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Information </a:t>
            </a:r>
            <a:r>
              <a:rPr lang="en-US" b="1" dirty="0"/>
              <a:t>gain</a:t>
            </a:r>
          </a:p>
        </p:txBody>
      </p:sp>
      <p:sp>
        <p:nvSpPr>
          <p:cNvPr id="3" name="Content Placeholder 2"/>
          <p:cNvSpPr>
            <a:spLocks noGrp="1"/>
          </p:cNvSpPr>
          <p:nvPr>
            <p:ph idx="1"/>
          </p:nvPr>
        </p:nvSpPr>
        <p:spPr>
          <a:xfrm>
            <a:off x="609600" y="1676401"/>
            <a:ext cx="10820400" cy="4571999"/>
          </a:xfrm>
        </p:spPr>
        <p:txBody>
          <a:bodyPr/>
          <a:lstStyle/>
          <a:p>
            <a:r>
              <a:rPr lang="en-US" dirty="0" smtClean="0"/>
              <a:t>Information </a:t>
            </a:r>
            <a:r>
              <a:rPr lang="en-US" dirty="0"/>
              <a:t>gain or </a:t>
            </a:r>
            <a:r>
              <a:rPr lang="en-US" b="1" dirty="0"/>
              <a:t>IG </a:t>
            </a:r>
            <a:r>
              <a:rPr lang="en-US" dirty="0"/>
              <a:t>is a statistical property that measures how well a given attribute separates the training examples according to their target classification. </a:t>
            </a:r>
            <a:endParaRPr lang="en-US" dirty="0" smtClean="0"/>
          </a:p>
          <a:p>
            <a:r>
              <a:rPr lang="en-US" dirty="0" smtClean="0"/>
              <a:t>Constructing </a:t>
            </a:r>
            <a:r>
              <a:rPr lang="en-US" dirty="0"/>
              <a:t>a decision tree is all about finding an attribute that returns the highest information gain and the smallest entropy</a:t>
            </a:r>
            <a:r>
              <a:rPr lang="en-US" dirty="0" smtClean="0"/>
              <a:t>.</a:t>
            </a:r>
          </a:p>
          <a:p>
            <a:r>
              <a:rPr lang="en-US" dirty="0"/>
              <a:t>Information gain measures the reduction of uncertainty given some feature and it is also a deciding factor for which attribute should be selected as a decision node or root node</a:t>
            </a:r>
            <a:r>
              <a:rPr lang="en-US" dirty="0" smtClean="0"/>
              <a:t>.</a:t>
            </a:r>
          </a:p>
          <a:p>
            <a:r>
              <a:rPr lang="en-US" dirty="0" smtClean="0"/>
              <a:t>Information </a:t>
            </a:r>
            <a:r>
              <a:rPr lang="en-US" dirty="0"/>
              <a:t>gain is used in both classification and regression decision trees. In classification, entropy is used as a measure of impurity, while in regression, variance is used as a measure of impurity</a:t>
            </a:r>
          </a:p>
        </p:txBody>
      </p:sp>
    </p:spTree>
    <p:extLst>
      <p:ext uri="{BB962C8B-B14F-4D97-AF65-F5344CB8AC3E}">
        <p14:creationId xmlns:p14="http://schemas.microsoft.com/office/powerpoint/2010/main" val="6529669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Information </a:t>
            </a:r>
            <a:r>
              <a:rPr lang="en-US" b="1" dirty="0" smtClean="0"/>
              <a:t>gain</a:t>
            </a:r>
            <a:endParaRPr lang="en-US" dirty="0"/>
          </a:p>
        </p:txBody>
      </p:sp>
      <p:sp>
        <p:nvSpPr>
          <p:cNvPr id="3" name="Content Placeholder 2"/>
          <p:cNvSpPr>
            <a:spLocks noGrp="1"/>
          </p:cNvSpPr>
          <p:nvPr>
            <p:ph idx="1"/>
          </p:nvPr>
        </p:nvSpPr>
        <p:spPr>
          <a:xfrm>
            <a:off x="609600" y="1676401"/>
            <a:ext cx="10972800" cy="4571999"/>
          </a:xfrm>
        </p:spPr>
        <p:txBody>
          <a:bodyPr>
            <a:normAutofit/>
          </a:bodyPr>
          <a:lstStyle/>
          <a:p>
            <a:r>
              <a:rPr lang="en-US" dirty="0"/>
              <a:t>Information gain is a decrease in entropy. It computes the difference between entropy before split and average entropy after split of the dataset based on given attribute values. ID3 (Iterative </a:t>
            </a:r>
            <a:r>
              <a:rPr lang="en-US" dirty="0" err="1"/>
              <a:t>Dichotomiser</a:t>
            </a:r>
            <a:r>
              <a:rPr lang="en-US" dirty="0"/>
              <a:t>) decision tree algorithm uses information gain</a:t>
            </a:r>
            <a:r>
              <a:rPr lang="en-US" dirty="0" smtClean="0"/>
              <a:t>.</a:t>
            </a:r>
          </a:p>
          <a:p>
            <a:endParaRPr lang="en-US" dirty="0" smtClean="0"/>
          </a:p>
          <a:p>
            <a:r>
              <a:rPr lang="en-US" dirty="0" smtClean="0"/>
              <a:t>In </a:t>
            </a:r>
            <a:r>
              <a:rPr lang="en-US" dirty="0"/>
              <a:t>a much simpler way, we can conclude that</a:t>
            </a:r>
            <a:r>
              <a:rPr lang="en-US" dirty="0" smtClean="0"/>
              <a:t>:</a:t>
            </a:r>
          </a:p>
          <a:p>
            <a:endParaRPr lang="en-US" dirty="0"/>
          </a:p>
          <a:p>
            <a:endParaRPr lang="en-US" dirty="0" smtClean="0"/>
          </a:p>
          <a:p>
            <a:endParaRPr lang="en-US" dirty="0" smtClean="0"/>
          </a:p>
          <a:p>
            <a:r>
              <a:rPr lang="en-US" dirty="0" smtClean="0"/>
              <a:t>Where </a:t>
            </a:r>
            <a:r>
              <a:rPr lang="en-US" dirty="0"/>
              <a:t>“before” is the dataset before the split, K is the number of subsets generated by the split, and (j, after) is subset j after the split.</a:t>
            </a:r>
          </a:p>
        </p:txBody>
      </p:sp>
      <p:pic>
        <p:nvPicPr>
          <p:cNvPr id="7" name="Picture 6"/>
          <p:cNvPicPr>
            <a:picLocks noChangeAspect="1"/>
          </p:cNvPicPr>
          <p:nvPr/>
        </p:nvPicPr>
        <p:blipFill>
          <a:blip r:embed="rId2"/>
          <a:stretch>
            <a:fillRect/>
          </a:stretch>
        </p:blipFill>
        <p:spPr>
          <a:xfrm>
            <a:off x="412531" y="-1030315"/>
            <a:ext cx="2972215" cy="400106"/>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384746" y="3422946"/>
            <a:ext cx="7084477" cy="920454"/>
          </a:xfrm>
          <a:prstGeom prst="rect">
            <a:avLst/>
          </a:prstGeom>
        </p:spPr>
      </p:pic>
    </p:spTree>
    <p:extLst>
      <p:ext uri="{BB962C8B-B14F-4D97-AF65-F5344CB8AC3E}">
        <p14:creationId xmlns:p14="http://schemas.microsoft.com/office/powerpoint/2010/main" val="36571686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Information </a:t>
            </a:r>
            <a:r>
              <a:rPr lang="en-US" b="1" dirty="0"/>
              <a:t>gain</a:t>
            </a:r>
          </a:p>
        </p:txBody>
      </p:sp>
      <p:sp>
        <p:nvSpPr>
          <p:cNvPr id="3" name="Content Placeholder 2"/>
          <p:cNvSpPr>
            <a:spLocks noGrp="1"/>
          </p:cNvSpPr>
          <p:nvPr>
            <p:ph idx="1"/>
          </p:nvPr>
        </p:nvSpPr>
        <p:spPr>
          <a:xfrm>
            <a:off x="609600" y="1874837"/>
            <a:ext cx="10972800" cy="4525963"/>
          </a:xfrm>
        </p:spPr>
        <p:txBody>
          <a:bodyPr/>
          <a:lstStyle/>
          <a:p>
            <a:r>
              <a:rPr lang="en-US" dirty="0" smtClean="0"/>
              <a:t>It </a:t>
            </a:r>
            <a:r>
              <a:rPr lang="en-US" dirty="0"/>
              <a:t>is just entropy of the full dataset – entropy of the dataset given some feature.</a:t>
            </a:r>
          </a:p>
          <a:p>
            <a:r>
              <a:rPr lang="en-US" dirty="0"/>
              <a:t>To understand this better let’s consider an example</a:t>
            </a:r>
            <a:r>
              <a:rPr lang="en-US" dirty="0" smtClean="0"/>
              <a:t>:</a:t>
            </a:r>
          </a:p>
          <a:p>
            <a:pPr lvl="1"/>
            <a:r>
              <a:rPr lang="en-US" dirty="0" smtClean="0"/>
              <a:t>Suppose </a:t>
            </a:r>
            <a:r>
              <a:rPr lang="en-US" dirty="0"/>
              <a:t>our entire population has a total of 30 instances. The dataset is to predict whether the person will go to the gym or not. Let’s say 16 people go to the gym and 14 people don’t</a:t>
            </a:r>
          </a:p>
          <a:p>
            <a:pPr lvl="1"/>
            <a:r>
              <a:rPr lang="en-US" dirty="0"/>
              <a:t>Now we have two features to predict whether he/she will go to the gym or not.</a:t>
            </a:r>
          </a:p>
          <a:p>
            <a:pPr lvl="1"/>
            <a:r>
              <a:rPr lang="en-US" dirty="0"/>
              <a:t>Feature 1 is </a:t>
            </a:r>
            <a:r>
              <a:rPr lang="en-US" b="1" dirty="0"/>
              <a:t>“Energy”</a:t>
            </a:r>
            <a:r>
              <a:rPr lang="en-US" dirty="0"/>
              <a:t> which takes two values </a:t>
            </a:r>
            <a:r>
              <a:rPr lang="en-US" i="1" dirty="0"/>
              <a:t>“high” and “low”</a:t>
            </a:r>
            <a:endParaRPr lang="en-US" dirty="0"/>
          </a:p>
          <a:p>
            <a:pPr lvl="1"/>
            <a:r>
              <a:rPr lang="en-US" dirty="0"/>
              <a:t>Feature 2 is </a:t>
            </a:r>
            <a:r>
              <a:rPr lang="en-US" b="1" dirty="0"/>
              <a:t>“Motivation”</a:t>
            </a:r>
            <a:r>
              <a:rPr lang="en-US" dirty="0"/>
              <a:t> which takes 3 values </a:t>
            </a:r>
            <a:r>
              <a:rPr lang="en-US" i="1" dirty="0"/>
              <a:t>“No motivation”, “Neutral” and “Highly motivated”.</a:t>
            </a:r>
            <a:endParaRPr lang="en-US" dirty="0"/>
          </a:p>
          <a:p>
            <a:pPr lvl="1"/>
            <a:endParaRPr lang="en-US" dirty="0" smtClean="0"/>
          </a:p>
          <a:p>
            <a:endParaRPr lang="en-US" dirty="0"/>
          </a:p>
        </p:txBody>
      </p:sp>
    </p:spTree>
    <p:extLst>
      <p:ext uri="{BB962C8B-B14F-4D97-AF65-F5344CB8AC3E}">
        <p14:creationId xmlns:p14="http://schemas.microsoft.com/office/powerpoint/2010/main" val="37534261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143000"/>
          </a:xfrm>
        </p:spPr>
        <p:txBody>
          <a:bodyPr/>
          <a:lstStyle/>
          <a:p>
            <a:pPr algn="l"/>
            <a:r>
              <a:rPr lang="en-US" dirty="0" smtClean="0">
                <a:latin typeface="Gill Sans MT" panose="020B0502020104020203" pitchFamily="34" charset="0"/>
              </a:rPr>
              <a:t>Contents</a:t>
            </a:r>
            <a:endParaRPr lang="en-US" dirty="0">
              <a:latin typeface="Gill Sans MT" panose="020B0502020104020203" pitchFamily="34" charset="0"/>
            </a:endParaRPr>
          </a:p>
        </p:txBody>
      </p:sp>
      <p:sp>
        <p:nvSpPr>
          <p:cNvPr id="3" name="Content Placeholder 2"/>
          <p:cNvSpPr>
            <a:spLocks noGrp="1"/>
          </p:cNvSpPr>
          <p:nvPr>
            <p:ph idx="1"/>
          </p:nvPr>
        </p:nvSpPr>
        <p:spPr>
          <a:xfrm>
            <a:off x="609600" y="1066800"/>
            <a:ext cx="10972800" cy="5791200"/>
          </a:xfrm>
        </p:spPr>
        <p:txBody>
          <a:bodyPr>
            <a:noAutofit/>
          </a:bodyPr>
          <a:lstStyle/>
          <a:p>
            <a:pPr marL="0" indent="0">
              <a:buNone/>
            </a:pPr>
            <a:r>
              <a:rPr lang="en-US" sz="1700" b="1" dirty="0"/>
              <a:t>The course will mainly cover the following topics:</a:t>
            </a:r>
          </a:p>
          <a:p>
            <a:pPr>
              <a:buFont typeface="Wingdings" panose="05000000000000000000" pitchFamily="2" charset="2"/>
              <a:buChar char="ü"/>
            </a:pPr>
            <a:r>
              <a:rPr lang="en-US" sz="1800" dirty="0"/>
              <a:t>A Gentle Introduction to Machine </a:t>
            </a:r>
            <a:r>
              <a:rPr lang="en-US" sz="1800" dirty="0" smtClean="0"/>
              <a:t>Learning</a:t>
            </a:r>
          </a:p>
          <a:p>
            <a:pPr>
              <a:buFont typeface="Wingdings" panose="05000000000000000000" pitchFamily="2" charset="2"/>
              <a:buChar char="ü"/>
            </a:pPr>
            <a:r>
              <a:rPr lang="en-US" sz="1800" dirty="0"/>
              <a:t>Important Elements in Machine </a:t>
            </a:r>
            <a:r>
              <a:rPr lang="en-US" sz="1800" dirty="0" smtClean="0"/>
              <a:t>Learning</a:t>
            </a:r>
          </a:p>
          <a:p>
            <a:pPr>
              <a:buFont typeface="Wingdings" panose="05000000000000000000" pitchFamily="2" charset="2"/>
              <a:buChar char="ü"/>
            </a:pPr>
            <a:r>
              <a:rPr lang="en-US" sz="1800" dirty="0" smtClean="0"/>
              <a:t>Linear Regression</a:t>
            </a:r>
          </a:p>
          <a:p>
            <a:pPr>
              <a:buFont typeface="Wingdings" panose="05000000000000000000" pitchFamily="2" charset="2"/>
              <a:buChar char="ü"/>
            </a:pPr>
            <a:r>
              <a:rPr lang="en-US" sz="1800" dirty="0"/>
              <a:t>Logistic Regression</a:t>
            </a:r>
            <a:endParaRPr lang="en-US" sz="1800" dirty="0" smtClean="0"/>
          </a:p>
          <a:p>
            <a:pPr>
              <a:buFont typeface="Wingdings" panose="05000000000000000000" pitchFamily="2" charset="2"/>
              <a:buChar char="ü"/>
            </a:pPr>
            <a:r>
              <a:rPr lang="en-US" sz="1800" dirty="0" smtClean="0"/>
              <a:t>Naive Bayes</a:t>
            </a:r>
          </a:p>
          <a:p>
            <a:pPr>
              <a:buFont typeface="Wingdings" panose="05000000000000000000" pitchFamily="2" charset="2"/>
              <a:buChar char="ü"/>
            </a:pPr>
            <a:r>
              <a:rPr lang="en-US" sz="1800" dirty="0"/>
              <a:t>Support Vector Machines</a:t>
            </a:r>
            <a:endParaRPr lang="en-US" sz="1800" dirty="0" smtClean="0"/>
          </a:p>
          <a:p>
            <a:pPr>
              <a:buFont typeface="Wingdings" panose="05000000000000000000" pitchFamily="2" charset="2"/>
              <a:buChar char="ü"/>
            </a:pPr>
            <a:r>
              <a:rPr lang="en-US" sz="1800" dirty="0"/>
              <a:t>Decision Trees and Ensemble </a:t>
            </a:r>
            <a:r>
              <a:rPr lang="en-US" sz="1800" dirty="0" smtClean="0"/>
              <a:t>Learning</a:t>
            </a:r>
          </a:p>
          <a:p>
            <a:pPr>
              <a:buFont typeface="Wingdings" panose="05000000000000000000" pitchFamily="2" charset="2"/>
              <a:buChar char="ü"/>
            </a:pPr>
            <a:r>
              <a:rPr lang="en-US" sz="1800" dirty="0"/>
              <a:t>Clustering </a:t>
            </a:r>
            <a:r>
              <a:rPr lang="en-US" sz="1800" dirty="0" smtClean="0"/>
              <a:t>Fundamentals</a:t>
            </a:r>
          </a:p>
          <a:p>
            <a:pPr>
              <a:buFont typeface="Wingdings" panose="05000000000000000000" pitchFamily="2" charset="2"/>
              <a:buChar char="ü"/>
            </a:pPr>
            <a:r>
              <a:rPr lang="en-US" sz="1800" dirty="0"/>
              <a:t>Hierarchical Clustering</a:t>
            </a:r>
            <a:endParaRPr lang="en-US" sz="1800" dirty="0" smtClean="0"/>
          </a:p>
          <a:p>
            <a:pPr>
              <a:buFont typeface="Wingdings" panose="05000000000000000000" pitchFamily="2" charset="2"/>
              <a:buChar char="ü"/>
            </a:pPr>
            <a:r>
              <a:rPr lang="en-US" sz="1800" dirty="0"/>
              <a:t>Neural Networks and Deep Learning</a:t>
            </a:r>
          </a:p>
          <a:p>
            <a:pPr>
              <a:buFont typeface="Wingdings" panose="05000000000000000000" pitchFamily="2" charset="2"/>
              <a:buChar char="ü"/>
            </a:pPr>
            <a:r>
              <a:rPr lang="en-US" sz="1800" dirty="0" smtClean="0"/>
              <a:t>Unsupervised </a:t>
            </a:r>
            <a:r>
              <a:rPr lang="en-US" sz="1800" dirty="0"/>
              <a:t>Learning</a:t>
            </a:r>
            <a:endParaRPr lang="en-US" sz="1700" dirty="0"/>
          </a:p>
          <a:p>
            <a:pPr lvl="1">
              <a:buFont typeface="Gill Sans MT" panose="020B0502020104020203" pitchFamily="34" charset="0"/>
              <a:buChar char="–"/>
            </a:pPr>
            <a:endParaRPr lang="en-US" sz="1700" dirty="0"/>
          </a:p>
        </p:txBody>
      </p:sp>
    </p:spTree>
    <p:extLst>
      <p:ext uri="{BB962C8B-B14F-4D97-AF65-F5344CB8AC3E}">
        <p14:creationId xmlns:p14="http://schemas.microsoft.com/office/powerpoint/2010/main" val="22273332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Information gain-</a:t>
            </a:r>
            <a:r>
              <a:rPr lang="en-US" b="1" dirty="0"/>
              <a:t>Example 01</a:t>
            </a:r>
          </a:p>
        </p:txBody>
      </p:sp>
      <p:sp>
        <p:nvSpPr>
          <p:cNvPr id="3" name="Content Placeholder 2"/>
          <p:cNvSpPr>
            <a:spLocks noGrp="1"/>
          </p:cNvSpPr>
          <p:nvPr>
            <p:ph idx="1"/>
          </p:nvPr>
        </p:nvSpPr>
        <p:spPr/>
        <p:txBody>
          <a:bodyPr/>
          <a:lstStyle/>
          <a:p>
            <a:r>
              <a:rPr lang="en-US" dirty="0"/>
              <a:t>Let’s see how our decision tree will be made using these 2 features. We’ll use information gain to decide which feature should be the root node and which feature should be placed after the split</a:t>
            </a:r>
            <a:r>
              <a:rPr lang="en-US" dirty="0" smtClean="0"/>
              <a:t>.</a:t>
            </a:r>
          </a:p>
          <a:p>
            <a:r>
              <a:rPr lang="en-US" b="1" dirty="0" smtClean="0"/>
              <a:t>                                                                           </a:t>
            </a:r>
          </a:p>
          <a:p>
            <a:r>
              <a:rPr lang="en-US" b="1" dirty="0"/>
              <a:t> </a:t>
            </a:r>
            <a:r>
              <a:rPr lang="en-US" b="1" dirty="0" smtClean="0"/>
              <a:t>                                                                  Let’s </a:t>
            </a:r>
            <a:r>
              <a:rPr lang="en-US" b="1" dirty="0"/>
              <a:t>calculate the entropy</a:t>
            </a:r>
          </a:p>
          <a:p>
            <a:endParaRPr lang="en-US" dirty="0"/>
          </a:p>
        </p:txBody>
      </p:sp>
      <p:pic>
        <p:nvPicPr>
          <p:cNvPr id="4" name="Picture 3"/>
          <p:cNvPicPr>
            <a:picLocks noChangeAspect="1"/>
          </p:cNvPicPr>
          <p:nvPr/>
        </p:nvPicPr>
        <p:blipFill>
          <a:blip r:embed="rId2"/>
          <a:stretch>
            <a:fillRect/>
          </a:stretch>
        </p:blipFill>
        <p:spPr>
          <a:xfrm>
            <a:off x="0" y="2667000"/>
            <a:ext cx="4723499" cy="2743200"/>
          </a:xfrm>
          <a:prstGeom prst="rect">
            <a:avLst/>
          </a:prstGeom>
        </p:spPr>
      </p:pic>
      <p:pic>
        <p:nvPicPr>
          <p:cNvPr id="5" name="Picture 4"/>
          <p:cNvPicPr>
            <a:picLocks noChangeAspect="1"/>
          </p:cNvPicPr>
          <p:nvPr/>
        </p:nvPicPr>
        <p:blipFill>
          <a:blip r:embed="rId3"/>
          <a:stretch>
            <a:fillRect/>
          </a:stretch>
        </p:blipFill>
        <p:spPr>
          <a:xfrm>
            <a:off x="5105400" y="3173431"/>
            <a:ext cx="6091635" cy="1550969"/>
          </a:xfrm>
          <a:prstGeom prst="rect">
            <a:avLst/>
          </a:prstGeom>
        </p:spPr>
      </p:pic>
    </p:spTree>
    <p:extLst>
      <p:ext uri="{BB962C8B-B14F-4D97-AF65-F5344CB8AC3E}">
        <p14:creationId xmlns:p14="http://schemas.microsoft.com/office/powerpoint/2010/main" val="18799707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Information gain-</a:t>
            </a:r>
            <a:r>
              <a:rPr lang="en-US" b="1" dirty="0"/>
              <a:t>Example 01</a:t>
            </a:r>
          </a:p>
        </p:txBody>
      </p:sp>
      <p:sp>
        <p:nvSpPr>
          <p:cNvPr id="3" name="Content Placeholder 2"/>
          <p:cNvSpPr>
            <a:spLocks noGrp="1"/>
          </p:cNvSpPr>
          <p:nvPr>
            <p:ph idx="1"/>
          </p:nvPr>
        </p:nvSpPr>
        <p:spPr/>
        <p:txBody>
          <a:bodyPr/>
          <a:lstStyle/>
          <a:p>
            <a:r>
              <a:rPr lang="en-US" dirty="0"/>
              <a:t>To see the weighted average of entropy of each node we will do as follows</a:t>
            </a:r>
            <a:r>
              <a:rPr lang="en-US" dirty="0" smtClean="0"/>
              <a:t>:</a:t>
            </a:r>
          </a:p>
          <a:p>
            <a:endParaRPr lang="en-US" dirty="0"/>
          </a:p>
          <a:p>
            <a:endParaRPr lang="en-US" dirty="0"/>
          </a:p>
          <a:p>
            <a:r>
              <a:rPr lang="en-US" dirty="0"/>
              <a:t>Now we have the value of E(Parent) and E(</a:t>
            </a:r>
            <a:r>
              <a:rPr lang="en-US" dirty="0" err="1"/>
              <a:t>Parent|Energy</a:t>
            </a:r>
            <a:r>
              <a:rPr lang="en-US" dirty="0"/>
              <a:t>), information gain will be</a:t>
            </a:r>
            <a:r>
              <a:rPr lang="en-US" dirty="0" smtClean="0"/>
              <a:t>:</a:t>
            </a:r>
          </a:p>
          <a:p>
            <a:endParaRPr lang="en-US" dirty="0"/>
          </a:p>
          <a:p>
            <a:endParaRPr lang="en-US" dirty="0" smtClean="0"/>
          </a:p>
          <a:p>
            <a:endParaRPr lang="en-US" dirty="0"/>
          </a:p>
          <a:p>
            <a:endParaRPr lang="en-US" dirty="0" smtClean="0"/>
          </a:p>
          <a:p>
            <a:r>
              <a:rPr lang="en-US" dirty="0"/>
              <a:t>Our parent entropy was near 0.99 and after looking at this value of information gain, we can say that the entropy of the dataset will decrease by 0.37 if we make “Energy” as our root node</a:t>
            </a:r>
            <a:r>
              <a:rPr lang="en-US" dirty="0" smtClean="0"/>
              <a:t>.</a:t>
            </a:r>
          </a:p>
          <a:p>
            <a:r>
              <a:rPr lang="en-US" dirty="0"/>
              <a:t>Similarly, we will do this with the other feature “Motivation” and calculate its information gain.</a:t>
            </a:r>
            <a:br>
              <a:rPr lang="en-US" dirty="0"/>
            </a:b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981200" y="2133600"/>
            <a:ext cx="5782482" cy="419158"/>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099969" y="3247861"/>
            <a:ext cx="5992061" cy="1171739"/>
          </a:xfrm>
          <a:prstGeom prst="rect">
            <a:avLst/>
          </a:prstGeom>
        </p:spPr>
      </p:pic>
    </p:spTree>
    <p:extLst>
      <p:ext uri="{BB962C8B-B14F-4D97-AF65-F5344CB8AC3E}">
        <p14:creationId xmlns:p14="http://schemas.microsoft.com/office/powerpoint/2010/main" val="30610354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Information gain-</a:t>
            </a:r>
            <a:r>
              <a:rPr lang="en-US" b="1" dirty="0"/>
              <a:t>Example 01</a:t>
            </a:r>
          </a:p>
        </p:txBody>
      </p:sp>
      <p:sp>
        <p:nvSpPr>
          <p:cNvPr id="3" name="Content Placeholder 2"/>
          <p:cNvSpPr>
            <a:spLocks noGrp="1"/>
          </p:cNvSpPr>
          <p:nvPr>
            <p:ph idx="1"/>
          </p:nvPr>
        </p:nvSpPr>
        <p:spPr>
          <a:xfrm>
            <a:off x="609600" y="1447800"/>
            <a:ext cx="10972800" cy="5029200"/>
          </a:xfrm>
        </p:spPr>
        <p:txBody>
          <a:bodyPr>
            <a:normAutofit/>
          </a:bodyPr>
          <a:lstStyle/>
          <a:p>
            <a:r>
              <a:rPr lang="en-US" dirty="0"/>
              <a:t>Let’s calculate the entropy here:</a:t>
            </a:r>
          </a:p>
          <a:p>
            <a:endParaRPr lang="en-US" dirty="0" smtClean="0"/>
          </a:p>
          <a:p>
            <a:endParaRPr lang="en-US" dirty="0"/>
          </a:p>
          <a:p>
            <a:endParaRPr lang="en-US" dirty="0" smtClean="0"/>
          </a:p>
          <a:p>
            <a:endParaRPr lang="en-US" dirty="0"/>
          </a:p>
          <a:p>
            <a:endParaRPr lang="en-US" dirty="0" smtClean="0"/>
          </a:p>
          <a:p>
            <a:endParaRPr lang="en-US" dirty="0"/>
          </a:p>
          <a:p>
            <a:r>
              <a:rPr lang="en-US" dirty="0" smtClean="0"/>
              <a:t>To </a:t>
            </a:r>
            <a:r>
              <a:rPr lang="en-US" dirty="0"/>
              <a:t>see the weighted average of entropy of each node we will do as follows</a:t>
            </a:r>
            <a:r>
              <a:rPr lang="en-US" dirty="0" smtClean="0"/>
              <a:t>:</a:t>
            </a:r>
          </a:p>
          <a:p>
            <a:endParaRPr lang="en-US" dirty="0"/>
          </a:p>
          <a:p>
            <a:endParaRPr lang="en-US" dirty="0" smtClean="0"/>
          </a:p>
          <a:p>
            <a:r>
              <a:rPr lang="en-US" dirty="0"/>
              <a:t>Now we have the value of E(Parent) and E(</a:t>
            </a:r>
            <a:r>
              <a:rPr lang="en-US" dirty="0" err="1"/>
              <a:t>Parent|Motivation</a:t>
            </a:r>
            <a:r>
              <a:rPr lang="en-US" dirty="0"/>
              <a:t>), information gain will be</a:t>
            </a:r>
            <a:r>
              <a:rPr lang="en-US" dirty="0" smtClean="0"/>
              <a:t>:</a:t>
            </a:r>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110344" y="1551701"/>
            <a:ext cx="4472055" cy="2486899"/>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28351" y="1981200"/>
            <a:ext cx="7010400" cy="2045658"/>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1305046" y="4355703"/>
            <a:ext cx="7420646" cy="709693"/>
          </a:xfrm>
          <a:prstGeom prst="rect">
            <a:avLst/>
          </a:prstGeom>
        </p:spPr>
      </p:pic>
      <p:pic>
        <p:nvPicPr>
          <p:cNvPr id="8" name="Picture 7"/>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1844341" y="5638800"/>
            <a:ext cx="6881352" cy="1159779"/>
          </a:xfrm>
          <a:prstGeom prst="rect">
            <a:avLst/>
          </a:prstGeom>
        </p:spPr>
      </p:pic>
    </p:spTree>
    <p:extLst>
      <p:ext uri="{BB962C8B-B14F-4D97-AF65-F5344CB8AC3E}">
        <p14:creationId xmlns:p14="http://schemas.microsoft.com/office/powerpoint/2010/main" val="31982768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Information gain-</a:t>
            </a:r>
            <a:r>
              <a:rPr lang="en-US" b="1" dirty="0"/>
              <a:t>Example 01</a:t>
            </a:r>
          </a:p>
        </p:txBody>
      </p:sp>
      <p:sp>
        <p:nvSpPr>
          <p:cNvPr id="3" name="Content Placeholder 2"/>
          <p:cNvSpPr>
            <a:spLocks noGrp="1"/>
          </p:cNvSpPr>
          <p:nvPr>
            <p:ph idx="1"/>
          </p:nvPr>
        </p:nvSpPr>
        <p:spPr>
          <a:xfrm>
            <a:off x="609600" y="1447800"/>
            <a:ext cx="10972800" cy="5029200"/>
          </a:xfrm>
        </p:spPr>
        <p:txBody>
          <a:bodyPr>
            <a:normAutofit/>
          </a:bodyPr>
          <a:lstStyle/>
          <a:p>
            <a:pPr algn="just"/>
            <a:r>
              <a:rPr lang="en-US" dirty="0" smtClean="0"/>
              <a:t>We </a:t>
            </a:r>
            <a:r>
              <a:rPr lang="en-US" dirty="0"/>
              <a:t>now see that the “Energy” feature gives more reduction which is 0.37 than the “Motivation” feature. Hence we will select the feature which has the highest information gain and then split the node based on that feature.</a:t>
            </a:r>
          </a:p>
          <a:p>
            <a:pPr algn="just"/>
            <a:r>
              <a:rPr lang="en-US" dirty="0"/>
              <a:t>In this example “Energy” will be our root node and we’ll do the same for sub-nodes. Here we can see that when the energy is “high” the entropy is low and hence we can say a person will definitely go to the gym if he has high energy, but what if the energy is low? We will again split the node based on the new feature which is “Motivation”.</a:t>
            </a:r>
          </a:p>
          <a:p>
            <a:pPr algn="just"/>
            <a:endParaRPr lang="en-US" dirty="0"/>
          </a:p>
        </p:txBody>
      </p:sp>
    </p:spTree>
    <p:extLst>
      <p:ext uri="{BB962C8B-B14F-4D97-AF65-F5344CB8AC3E}">
        <p14:creationId xmlns:p14="http://schemas.microsoft.com/office/powerpoint/2010/main" val="15962370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Entropy-Example </a:t>
            </a:r>
            <a:r>
              <a:rPr lang="en-US" b="1" dirty="0" smtClean="0"/>
              <a:t>02</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295400" y="1199920"/>
            <a:ext cx="6755366" cy="5685512"/>
          </a:xfrm>
          <a:prstGeom prst="rect">
            <a:avLst/>
          </a:prstGeom>
        </p:spPr>
      </p:pic>
      <p:sp>
        <p:nvSpPr>
          <p:cNvPr id="5" name="TextBox 4"/>
          <p:cNvSpPr txBox="1"/>
          <p:nvPr/>
        </p:nvSpPr>
        <p:spPr>
          <a:xfrm>
            <a:off x="7409688" y="1530096"/>
            <a:ext cx="591312" cy="369332"/>
          </a:xfrm>
          <a:prstGeom prst="rect">
            <a:avLst/>
          </a:prstGeom>
          <a:solidFill>
            <a:schemeClr val="bg1"/>
          </a:solidFill>
        </p:spPr>
        <p:txBody>
          <a:bodyPr wrap="square" rtlCol="0">
            <a:spAutoFit/>
          </a:bodyPr>
          <a:lstStyle/>
          <a:p>
            <a:r>
              <a:rPr lang="en-US" b="1" dirty="0" smtClean="0"/>
              <a:t>Golf</a:t>
            </a:r>
            <a:endParaRPr lang="en-US" b="1" dirty="0"/>
          </a:p>
        </p:txBody>
      </p:sp>
      <p:grpSp>
        <p:nvGrpSpPr>
          <p:cNvPr id="8" name="Group 7"/>
          <p:cNvGrpSpPr/>
          <p:nvPr/>
        </p:nvGrpSpPr>
        <p:grpSpPr>
          <a:xfrm>
            <a:off x="1295400" y="1218208"/>
            <a:ext cx="6755366" cy="5685512"/>
            <a:chOff x="1295400" y="1218208"/>
            <a:chExt cx="6755366" cy="5685512"/>
          </a:xfrm>
        </p:grpSpPr>
        <p:pic>
          <p:nvPicPr>
            <p:cNvPr id="6" name="Picture 5"/>
            <p:cNvPicPr>
              <a:picLocks noChangeAspect="1"/>
            </p:cNvPicPr>
            <p:nvPr/>
          </p:nvPicPr>
          <p:blipFill>
            <a:blip r:embed="rId2"/>
            <a:stretch>
              <a:fillRect/>
            </a:stretch>
          </p:blipFill>
          <p:spPr>
            <a:xfrm>
              <a:off x="1295400" y="1218208"/>
              <a:ext cx="6755366" cy="5685512"/>
            </a:xfrm>
            <a:prstGeom prst="rect">
              <a:avLst/>
            </a:prstGeom>
          </p:spPr>
        </p:pic>
        <p:sp>
          <p:nvSpPr>
            <p:cNvPr id="7" name="TextBox 6"/>
            <p:cNvSpPr txBox="1"/>
            <p:nvPr/>
          </p:nvSpPr>
          <p:spPr>
            <a:xfrm>
              <a:off x="7409688" y="1548384"/>
              <a:ext cx="591312" cy="369332"/>
            </a:xfrm>
            <a:prstGeom prst="rect">
              <a:avLst/>
            </a:prstGeom>
            <a:solidFill>
              <a:schemeClr val="bg1"/>
            </a:solidFill>
          </p:spPr>
          <p:txBody>
            <a:bodyPr wrap="square" rtlCol="0">
              <a:spAutoFit/>
            </a:bodyPr>
            <a:lstStyle/>
            <a:p>
              <a:r>
                <a:rPr lang="en-US" b="1" dirty="0" smtClean="0"/>
                <a:t>Golf</a:t>
              </a:r>
              <a:endParaRPr lang="en-US" b="1" dirty="0"/>
            </a:p>
          </p:txBody>
        </p:sp>
      </p:grpSp>
    </p:spTree>
    <p:extLst>
      <p:ext uri="{BB962C8B-B14F-4D97-AF65-F5344CB8AC3E}">
        <p14:creationId xmlns:p14="http://schemas.microsoft.com/office/powerpoint/2010/main" val="7027527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Entropy-Example </a:t>
            </a:r>
            <a:r>
              <a:rPr lang="en-US" b="1" dirty="0" smtClean="0"/>
              <a:t>02</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r>
              <a:rPr lang="en-US" dirty="0" smtClean="0"/>
              <a:t>Entropy </a:t>
            </a:r>
            <a:r>
              <a:rPr lang="en-US" dirty="0"/>
              <a:t>for multiple attributes is represented as: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133600" y="990601"/>
            <a:ext cx="5749595" cy="2119376"/>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600200" y="3409660"/>
            <a:ext cx="6952043" cy="3448340"/>
          </a:xfrm>
          <a:prstGeom prst="rect">
            <a:avLst/>
          </a:prstGeom>
        </p:spPr>
      </p:pic>
    </p:spTree>
    <p:extLst>
      <p:ext uri="{BB962C8B-B14F-4D97-AF65-F5344CB8AC3E}">
        <p14:creationId xmlns:p14="http://schemas.microsoft.com/office/powerpoint/2010/main" val="28421631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Entropy</a:t>
            </a:r>
            <a:endParaRPr lang="en-US" dirty="0"/>
          </a:p>
        </p:txBody>
      </p:sp>
      <p:sp>
        <p:nvSpPr>
          <p:cNvPr id="3" name="Content Placeholder 2"/>
          <p:cNvSpPr>
            <a:spLocks noGrp="1"/>
          </p:cNvSpPr>
          <p:nvPr>
            <p:ph idx="1"/>
          </p:nvPr>
        </p:nvSpPr>
        <p:spPr/>
        <p:txBody>
          <a:bodyPr/>
          <a:lstStyle/>
          <a:p>
            <a:r>
              <a:rPr lang="en-US" dirty="0"/>
              <a:t>Always remember that the higher the Entropy, the lower will be the purity and the higher will be the impurity.</a:t>
            </a:r>
          </a:p>
          <a:p>
            <a:r>
              <a:rPr lang="en-US" dirty="0"/>
              <a:t>As the goal of machine learning is to decrease the uncertainty or impurity in the dataset, here by using the entropy we are getting the impurity of a particular node, we don’t know if the parent entropy or the entropy of a particular node has decreased or not.</a:t>
            </a:r>
          </a:p>
          <a:p>
            <a:r>
              <a:rPr lang="en-US" dirty="0"/>
              <a:t>For this, we bring a new metric called “Information gain” which tells us how much the parent entropy has decreased after splitting it with some feature.</a:t>
            </a:r>
          </a:p>
        </p:txBody>
      </p:sp>
    </p:spTree>
    <p:extLst>
      <p:ext uri="{BB962C8B-B14F-4D97-AF65-F5344CB8AC3E}">
        <p14:creationId xmlns:p14="http://schemas.microsoft.com/office/powerpoint/2010/main" val="28919709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normAutofit fontScale="90000"/>
          </a:bodyPr>
          <a:lstStyle/>
          <a:p>
            <a:pPr algn="ctr"/>
            <a:r>
              <a:rPr lang="en-US" sz="9600" b="1" dirty="0">
                <a:solidFill>
                  <a:schemeClr val="accent6">
                    <a:lumMod val="75000"/>
                  </a:schemeClr>
                </a:solidFill>
              </a:rPr>
              <a:t>Thank You</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27</a:t>
            </a:fld>
            <a:endParaRPr lang="en-US"/>
          </a:p>
        </p:txBody>
      </p:sp>
    </p:spTree>
    <p:extLst>
      <p:ext uri="{BB962C8B-B14F-4D97-AF65-F5344CB8AC3E}">
        <p14:creationId xmlns:p14="http://schemas.microsoft.com/office/powerpoint/2010/main" val="32186378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xmlns="" id="{E7548323-42CC-728A-A4BC-D505B4FA6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199" y="2209800"/>
            <a:ext cx="5765499" cy="28956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09600" y="274638"/>
            <a:ext cx="10972800" cy="868362"/>
          </a:xfrm>
        </p:spPr>
        <p:txBody>
          <a:bodyPr/>
          <a:lstStyle/>
          <a:p>
            <a:r>
              <a:rPr lang="en-US" sz="3600" b="1" dirty="0"/>
              <a:t>Important </a:t>
            </a:r>
            <a:r>
              <a:rPr lang="en-US" sz="3600" b="1" dirty="0" smtClean="0"/>
              <a:t>Terminology</a:t>
            </a:r>
            <a:endParaRPr lang="en-US" sz="3600" b="1" dirty="0"/>
          </a:p>
        </p:txBody>
      </p:sp>
      <p:sp>
        <p:nvSpPr>
          <p:cNvPr id="3" name="Content Placeholder 2"/>
          <p:cNvSpPr>
            <a:spLocks noGrp="1"/>
          </p:cNvSpPr>
          <p:nvPr>
            <p:ph idx="1"/>
          </p:nvPr>
        </p:nvSpPr>
        <p:spPr>
          <a:xfrm>
            <a:off x="457200" y="1447800"/>
            <a:ext cx="5943600" cy="4953000"/>
          </a:xfrm>
        </p:spPr>
        <p:txBody>
          <a:bodyPr>
            <a:normAutofit/>
          </a:bodyPr>
          <a:lstStyle/>
          <a:p>
            <a:pPr algn="just"/>
            <a:r>
              <a:rPr lang="en-US" sz="1900" b="1" dirty="0"/>
              <a:t>Root Node: </a:t>
            </a:r>
            <a:r>
              <a:rPr lang="en-US" sz="1900" dirty="0"/>
              <a:t>It represents the entire population or sample and this further gets divided into two or more homogeneous sets.</a:t>
            </a:r>
          </a:p>
          <a:p>
            <a:pPr algn="just"/>
            <a:r>
              <a:rPr lang="en-US" sz="1900" b="1" dirty="0"/>
              <a:t>Splitting: </a:t>
            </a:r>
            <a:r>
              <a:rPr lang="en-US" sz="1900" dirty="0"/>
              <a:t>It is a process of dividing a node into two or more sub-nodes.</a:t>
            </a:r>
          </a:p>
          <a:p>
            <a:pPr algn="just"/>
            <a:r>
              <a:rPr lang="en-US" sz="1900" b="1" dirty="0"/>
              <a:t>Decision Node: </a:t>
            </a:r>
            <a:r>
              <a:rPr lang="en-US" sz="1900" dirty="0"/>
              <a:t>When a sub-node splits into further sub-nodes, then it is called the decision node.</a:t>
            </a:r>
          </a:p>
          <a:p>
            <a:pPr algn="just"/>
            <a:r>
              <a:rPr lang="en-US" sz="1900" b="1" dirty="0"/>
              <a:t>Leaf / Terminal Node: </a:t>
            </a:r>
            <a:r>
              <a:rPr lang="en-US" sz="1900" dirty="0"/>
              <a:t>Nodes do not split is called Leaf or Terminal node</a:t>
            </a:r>
            <a:r>
              <a:rPr lang="en-US" sz="1900" dirty="0" smtClean="0"/>
              <a:t>.</a:t>
            </a:r>
          </a:p>
          <a:p>
            <a:pPr algn="just"/>
            <a:r>
              <a:rPr lang="en-US" sz="1900" b="1" dirty="0"/>
              <a:t>Pruning: </a:t>
            </a:r>
            <a:r>
              <a:rPr lang="en-US" sz="1900" dirty="0"/>
              <a:t>When we remove sub-nodes of a decision node, this process is called pruning. You can say the opposite process of splitting</a:t>
            </a:r>
            <a:r>
              <a:rPr lang="en-US" sz="1900" dirty="0" smtClean="0"/>
              <a:t>.</a:t>
            </a:r>
          </a:p>
          <a:p>
            <a:pPr algn="just"/>
            <a:r>
              <a:rPr lang="en-US" sz="1800" b="1" dirty="0"/>
              <a:t>Branch / Sub-Tree: </a:t>
            </a:r>
            <a:r>
              <a:rPr lang="en-US" sz="1800" dirty="0"/>
              <a:t>A subsection of the entire tree is called branch or sub-tree.</a:t>
            </a:r>
          </a:p>
          <a:p>
            <a:pPr algn="just"/>
            <a:endParaRPr lang="en-US" sz="1900" dirty="0"/>
          </a:p>
          <a:p>
            <a:pPr algn="just"/>
            <a:endParaRPr lang="en-US" sz="1900" dirty="0"/>
          </a:p>
        </p:txBody>
      </p:sp>
    </p:spTree>
    <p:extLst>
      <p:ext uri="{BB962C8B-B14F-4D97-AF65-F5344CB8AC3E}">
        <p14:creationId xmlns:p14="http://schemas.microsoft.com/office/powerpoint/2010/main" val="6217691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Decision Tree </a:t>
            </a:r>
            <a:r>
              <a:rPr lang="en-US" b="1" dirty="0" smtClean="0"/>
              <a:t>Algorithm</a:t>
            </a:r>
            <a:br>
              <a:rPr lang="en-US" b="1" dirty="0" smtClean="0"/>
            </a:br>
            <a:endParaRPr lang="en-US" dirty="0"/>
          </a:p>
        </p:txBody>
      </p:sp>
      <p:sp>
        <p:nvSpPr>
          <p:cNvPr id="3" name="Content Placeholder 2"/>
          <p:cNvSpPr>
            <a:spLocks noGrp="1"/>
          </p:cNvSpPr>
          <p:nvPr>
            <p:ph idx="1"/>
          </p:nvPr>
        </p:nvSpPr>
        <p:spPr>
          <a:xfrm>
            <a:off x="609600" y="1798637"/>
            <a:ext cx="10972800" cy="4525963"/>
          </a:xfrm>
        </p:spPr>
        <p:txBody>
          <a:bodyPr/>
          <a:lstStyle/>
          <a:p>
            <a:pPr algn="just"/>
            <a:r>
              <a:rPr lang="en-US" dirty="0"/>
              <a:t>The decision tree algorithm can be used for solving </a:t>
            </a:r>
            <a:r>
              <a:rPr lang="en-US" b="1" dirty="0"/>
              <a:t>regression and classification problems</a:t>
            </a:r>
            <a:endParaRPr lang="en-US" dirty="0"/>
          </a:p>
          <a:p>
            <a:pPr algn="just"/>
            <a:r>
              <a:rPr lang="en-US" dirty="0"/>
              <a:t>The goal of using a Decision Tree is to create a training model that can use to predict the class or value of the target variable by </a:t>
            </a:r>
            <a:r>
              <a:rPr lang="en-US" b="1" dirty="0"/>
              <a:t>learning simple decision rules</a:t>
            </a:r>
            <a:r>
              <a:rPr lang="en-US" dirty="0"/>
              <a:t> inferred from training data.</a:t>
            </a:r>
          </a:p>
          <a:p>
            <a:pPr algn="just"/>
            <a:r>
              <a:rPr lang="en-US" dirty="0"/>
              <a:t>In Decision Trees, for predicting a class label for a record we start from the </a:t>
            </a:r>
            <a:r>
              <a:rPr lang="en-US" b="1" dirty="0"/>
              <a:t>root</a:t>
            </a:r>
            <a:r>
              <a:rPr lang="en-US" dirty="0"/>
              <a:t> of the tree. We compare the values of the root attribute with the record’s attribute. On the basis of comparison, we follow the branch corresponding to that value and jump to the next node.</a:t>
            </a:r>
          </a:p>
        </p:txBody>
      </p:sp>
    </p:spTree>
    <p:extLst>
      <p:ext uri="{BB962C8B-B14F-4D97-AF65-F5344CB8AC3E}">
        <p14:creationId xmlns:p14="http://schemas.microsoft.com/office/powerpoint/2010/main" val="4501984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1143000"/>
          </a:xfrm>
        </p:spPr>
        <p:txBody>
          <a:bodyPr/>
          <a:lstStyle/>
          <a:p>
            <a:pPr algn="l"/>
            <a:r>
              <a:rPr lang="en-US" b="1" dirty="0"/>
              <a:t>Outline</a:t>
            </a:r>
          </a:p>
        </p:txBody>
      </p:sp>
      <p:sp>
        <p:nvSpPr>
          <p:cNvPr id="3" name="Content Placeholder 2"/>
          <p:cNvSpPr>
            <a:spLocks noGrp="1"/>
          </p:cNvSpPr>
          <p:nvPr>
            <p:ph idx="1"/>
          </p:nvPr>
        </p:nvSpPr>
        <p:spPr/>
        <p:txBody>
          <a:bodyPr>
            <a:normAutofit/>
          </a:bodyPr>
          <a:lstStyle/>
          <a:p>
            <a:r>
              <a:rPr lang="en-US" sz="2400" dirty="0"/>
              <a:t>Decision Trees and Ensemble Learning</a:t>
            </a:r>
          </a:p>
          <a:p>
            <a:endParaRPr lang="en-US" sz="2400" dirty="0"/>
          </a:p>
        </p:txBody>
      </p:sp>
    </p:spTree>
    <p:extLst>
      <p:ext uri="{BB962C8B-B14F-4D97-AF65-F5344CB8AC3E}">
        <p14:creationId xmlns:p14="http://schemas.microsoft.com/office/powerpoint/2010/main" val="28779229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Decision Tree Algorithm</a:t>
            </a:r>
            <a:br>
              <a:rPr lang="en-US" b="1" dirty="0"/>
            </a:br>
            <a:endParaRPr lang="en-US" dirty="0"/>
          </a:p>
        </p:txBody>
      </p:sp>
      <p:sp>
        <p:nvSpPr>
          <p:cNvPr id="3" name="Content Placeholder 2"/>
          <p:cNvSpPr>
            <a:spLocks noGrp="1"/>
          </p:cNvSpPr>
          <p:nvPr>
            <p:ph idx="1"/>
          </p:nvPr>
        </p:nvSpPr>
        <p:spPr>
          <a:xfrm>
            <a:off x="609600" y="1600201"/>
            <a:ext cx="10363200" cy="1447799"/>
          </a:xfrm>
        </p:spPr>
        <p:txBody>
          <a:bodyPr/>
          <a:lstStyle/>
          <a:p>
            <a:pPr algn="just"/>
            <a:r>
              <a:rPr lang="en-US" dirty="0" smtClean="0"/>
              <a:t>ID3 </a:t>
            </a:r>
            <a:r>
              <a:rPr lang="en-US" dirty="0"/>
              <a:t>algorithm uses entropy to calculate the homogeneity of a sample. If the sample is completely homogeneous the entropy is zero and if the sample is an equally divided it has entropy of one.</a:t>
            </a:r>
          </a:p>
        </p:txBody>
      </p:sp>
      <p:pic>
        <p:nvPicPr>
          <p:cNvPr id="4" name="Picture 3"/>
          <p:cNvPicPr>
            <a:picLocks noChangeAspect="1"/>
          </p:cNvPicPr>
          <p:nvPr/>
        </p:nvPicPr>
        <p:blipFill>
          <a:blip r:embed="rId2"/>
          <a:stretch>
            <a:fillRect/>
          </a:stretch>
        </p:blipFill>
        <p:spPr>
          <a:xfrm>
            <a:off x="3429000" y="2438400"/>
            <a:ext cx="4989924" cy="4148515"/>
          </a:xfrm>
          <a:prstGeom prst="rect">
            <a:avLst/>
          </a:prstGeom>
        </p:spPr>
      </p:pic>
    </p:spTree>
    <p:extLst>
      <p:ext uri="{BB962C8B-B14F-4D97-AF65-F5344CB8AC3E}">
        <p14:creationId xmlns:p14="http://schemas.microsoft.com/office/powerpoint/2010/main" val="8505975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179AE4-0E73-9666-C577-05605FB5F0CB}"/>
              </a:ext>
            </a:extLst>
          </p:cNvPr>
          <p:cNvSpPr>
            <a:spLocks noGrp="1"/>
          </p:cNvSpPr>
          <p:nvPr>
            <p:ph type="title"/>
          </p:nvPr>
        </p:nvSpPr>
        <p:spPr/>
        <p:txBody>
          <a:bodyPr/>
          <a:lstStyle/>
          <a:p>
            <a:r>
              <a:rPr lang="en-US" dirty="0"/>
              <a:t>Classification using the ID3 algorithm</a:t>
            </a:r>
          </a:p>
        </p:txBody>
      </p:sp>
      <p:sp>
        <p:nvSpPr>
          <p:cNvPr id="3" name="Content Placeholder 2">
            <a:extLst>
              <a:ext uri="{FF2B5EF4-FFF2-40B4-BE49-F238E27FC236}">
                <a16:creationId xmlns:a16="http://schemas.microsoft.com/office/drawing/2014/main" xmlns="" id="{61DD4181-C442-DF6B-41A7-98137C7AF72F}"/>
              </a:ext>
            </a:extLst>
          </p:cNvPr>
          <p:cNvSpPr>
            <a:spLocks noGrp="1"/>
          </p:cNvSpPr>
          <p:nvPr>
            <p:ph idx="1"/>
          </p:nvPr>
        </p:nvSpPr>
        <p:spPr/>
        <p:txBody>
          <a:bodyPr>
            <a:normAutofit/>
          </a:bodyPr>
          <a:lstStyle/>
          <a:p>
            <a:r>
              <a:rPr lang="en-US" sz="2400" dirty="0"/>
              <a:t>Consider a dataset based on which we will determine whether to play football or not.</a:t>
            </a:r>
          </a:p>
        </p:txBody>
      </p:sp>
      <p:sp>
        <p:nvSpPr>
          <p:cNvPr id="4" name="Date Placeholder 3">
            <a:extLst>
              <a:ext uri="{FF2B5EF4-FFF2-40B4-BE49-F238E27FC236}">
                <a16:creationId xmlns:a16="http://schemas.microsoft.com/office/drawing/2014/main" xmlns="" id="{1D070061-1562-6F96-0D0D-15DA443125BB}"/>
              </a:ext>
            </a:extLst>
          </p:cNvPr>
          <p:cNvSpPr>
            <a:spLocks noGrp="1"/>
          </p:cNvSpPr>
          <p:nvPr>
            <p:ph type="dt" sz="half" idx="10"/>
          </p:nvPr>
        </p:nvSpPr>
        <p:spPr/>
        <p:txBody>
          <a:bodyPr/>
          <a:lstStyle/>
          <a:p>
            <a:fld id="{ED79A5DC-702E-410D-AA73-B5D6AAE3F1E1}" type="datetime1">
              <a:rPr lang="en-US" smtClean="0"/>
              <a:t>3/2/2024</a:t>
            </a:fld>
            <a:endParaRPr lang="en-US"/>
          </a:p>
        </p:txBody>
      </p:sp>
      <p:sp>
        <p:nvSpPr>
          <p:cNvPr id="5" name="Footer Placeholder 4">
            <a:extLst>
              <a:ext uri="{FF2B5EF4-FFF2-40B4-BE49-F238E27FC236}">
                <a16:creationId xmlns:a16="http://schemas.microsoft.com/office/drawing/2014/main" xmlns="" id="{A95CFF65-7F9C-C829-4C9C-65C2AF826D80}"/>
              </a:ext>
            </a:extLst>
          </p:cNvPr>
          <p:cNvSpPr>
            <a:spLocks noGrp="1"/>
          </p:cNvSpPr>
          <p:nvPr>
            <p:ph type="ftr" sz="quarter" idx="11"/>
          </p:nvPr>
        </p:nvSpPr>
        <p:spPr/>
        <p:txBody>
          <a:bodyPr/>
          <a:lstStyle/>
          <a:p>
            <a:r>
              <a:rPr lang="en-US" dirty="0"/>
              <a:t>DT</a:t>
            </a:r>
          </a:p>
        </p:txBody>
      </p:sp>
      <p:sp>
        <p:nvSpPr>
          <p:cNvPr id="6" name="Slide Number Placeholder 5">
            <a:extLst>
              <a:ext uri="{FF2B5EF4-FFF2-40B4-BE49-F238E27FC236}">
                <a16:creationId xmlns:a16="http://schemas.microsoft.com/office/drawing/2014/main" xmlns="" id="{679A5C90-C4C1-75D7-873D-E72C299B70E4}"/>
              </a:ext>
            </a:extLst>
          </p:cNvPr>
          <p:cNvSpPr>
            <a:spLocks noGrp="1"/>
          </p:cNvSpPr>
          <p:nvPr>
            <p:ph type="sldNum" sz="quarter" idx="12"/>
          </p:nvPr>
        </p:nvSpPr>
        <p:spPr/>
        <p:txBody>
          <a:bodyPr/>
          <a:lstStyle/>
          <a:p>
            <a:fld id="{07CE569E-9B7C-4CB9-AB80-C0841F922CFF}" type="slidenum">
              <a:rPr lang="en-US" smtClean="0"/>
              <a:pPr/>
              <a:t>31</a:t>
            </a:fld>
            <a:endParaRPr lang="en-US" b="1"/>
          </a:p>
        </p:txBody>
      </p:sp>
      <p:pic>
        <p:nvPicPr>
          <p:cNvPr id="5122" name="Picture 2">
            <a:extLst>
              <a:ext uri="{FF2B5EF4-FFF2-40B4-BE49-F238E27FC236}">
                <a16:creationId xmlns:a16="http://schemas.microsoft.com/office/drawing/2014/main" xmlns="" id="{0BFACE5B-D71C-2FB0-205C-86FF3E16E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175061"/>
            <a:ext cx="7093716" cy="389636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0A4D95DE-A5CC-1C71-9C2F-DFE52659BD01}"/>
              </a:ext>
            </a:extLst>
          </p:cNvPr>
          <p:cNvSpPr txBox="1"/>
          <p:nvPr/>
        </p:nvSpPr>
        <p:spPr>
          <a:xfrm>
            <a:off x="8001000" y="2395478"/>
            <a:ext cx="4078185" cy="2862322"/>
          </a:xfrm>
          <a:prstGeom prst="rect">
            <a:avLst/>
          </a:prstGeom>
          <a:noFill/>
        </p:spPr>
        <p:txBody>
          <a:bodyPr wrap="square">
            <a:spAutoFit/>
          </a:bodyPr>
          <a:lstStyle/>
          <a:p>
            <a:pPr marL="285750" indent="-285750" algn="just">
              <a:buFont typeface="Wingdings" panose="05000000000000000000" pitchFamily="2" charset="2"/>
              <a:buChar char="ü"/>
            </a:pPr>
            <a:r>
              <a:rPr lang="en-US" b="0" i="0" dirty="0">
                <a:solidFill>
                  <a:srgbClr val="292929"/>
                </a:solidFill>
                <a:effectLst/>
                <a:latin typeface="charter"/>
              </a:rPr>
              <a:t>Here There are four independent variables to determine the dependent variable. </a:t>
            </a:r>
          </a:p>
          <a:p>
            <a:pPr marL="285750" indent="-285750" algn="just">
              <a:buFont typeface="Wingdings" panose="05000000000000000000" pitchFamily="2" charset="2"/>
              <a:buChar char="ü"/>
            </a:pPr>
            <a:endParaRPr lang="en-US" dirty="0">
              <a:solidFill>
                <a:srgbClr val="292929"/>
              </a:solidFill>
              <a:latin typeface="charter"/>
            </a:endParaRPr>
          </a:p>
          <a:p>
            <a:pPr marL="285750" indent="-285750" algn="just">
              <a:buFont typeface="Wingdings" panose="05000000000000000000" pitchFamily="2" charset="2"/>
              <a:buChar char="ü"/>
            </a:pPr>
            <a:r>
              <a:rPr lang="en-US" b="0" i="0" dirty="0">
                <a:solidFill>
                  <a:srgbClr val="292929"/>
                </a:solidFill>
                <a:effectLst/>
                <a:latin typeface="charter"/>
              </a:rPr>
              <a:t>The independent variables are Outlook, Temperature, Humidity, and Wind. </a:t>
            </a:r>
          </a:p>
          <a:p>
            <a:pPr marL="285750" indent="-285750" algn="just">
              <a:buFont typeface="Wingdings" panose="05000000000000000000" pitchFamily="2" charset="2"/>
              <a:buChar char="ü"/>
            </a:pPr>
            <a:endParaRPr lang="en-US" dirty="0">
              <a:solidFill>
                <a:srgbClr val="292929"/>
              </a:solidFill>
              <a:latin typeface="charter"/>
            </a:endParaRPr>
          </a:p>
          <a:p>
            <a:pPr marL="285750" indent="-285750" algn="just">
              <a:buFont typeface="Wingdings" panose="05000000000000000000" pitchFamily="2" charset="2"/>
              <a:buChar char="ü"/>
            </a:pPr>
            <a:r>
              <a:rPr lang="en-US" b="0" i="0" dirty="0">
                <a:solidFill>
                  <a:srgbClr val="292929"/>
                </a:solidFill>
                <a:effectLst/>
                <a:latin typeface="charter"/>
              </a:rPr>
              <a:t>The dependent variable is whether to play football or not.</a:t>
            </a:r>
            <a:endParaRPr lang="en-US" dirty="0"/>
          </a:p>
        </p:txBody>
      </p:sp>
    </p:spTree>
    <p:extLst>
      <p:ext uri="{BB962C8B-B14F-4D97-AF65-F5344CB8AC3E}">
        <p14:creationId xmlns:p14="http://schemas.microsoft.com/office/powerpoint/2010/main" val="41663020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8ADB60-E0C1-5744-6ABB-0B3FCB19D760}"/>
              </a:ext>
            </a:extLst>
          </p:cNvPr>
          <p:cNvSpPr>
            <a:spLocks noGrp="1"/>
          </p:cNvSpPr>
          <p:nvPr>
            <p:ph type="title"/>
          </p:nvPr>
        </p:nvSpPr>
        <p:spPr/>
        <p:txBody>
          <a:bodyPr/>
          <a:lstStyle/>
          <a:p>
            <a:r>
              <a:rPr lang="en-US" dirty="0"/>
              <a:t>Calculations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C0EB5D9-7955-5D67-1A49-A3F89A142D2A}"/>
                  </a:ext>
                </a:extLst>
              </p:cNvPr>
              <p:cNvSpPr>
                <a:spLocks noGrp="1"/>
              </p:cNvSpPr>
              <p:nvPr>
                <p:ph idx="1"/>
              </p:nvPr>
            </p:nvSpPr>
            <p:spPr/>
            <p:txBody>
              <a:bodyPr>
                <a:normAutofit/>
              </a:bodyPr>
              <a:lstStyle/>
              <a:p>
                <a:r>
                  <a:rPr lang="en-US" b="1" i="1" dirty="0">
                    <a:solidFill>
                      <a:srgbClr val="292929"/>
                    </a:solidFill>
                    <a:effectLst/>
                    <a:latin typeface="charter"/>
                  </a:rPr>
                  <a:t>Step 1 </a:t>
                </a:r>
              </a:p>
              <a:p>
                <a:pPr lvl="1"/>
                <a:r>
                  <a:rPr lang="en-US" b="1" i="1" dirty="0">
                    <a:solidFill>
                      <a:srgbClr val="FF0000"/>
                    </a:solidFill>
                    <a:effectLst/>
                    <a:latin typeface="charter"/>
                  </a:rPr>
                  <a:t>Find the entropy of the class variable</a:t>
                </a:r>
              </a:p>
              <a:p>
                <a:pPr lvl="2"/>
                <a14:m>
                  <m:oMath xmlns:m="http://schemas.openxmlformats.org/officeDocument/2006/math">
                    <m:r>
                      <a:rPr lang="en-US" b="0" i="1" smtClean="0">
                        <a:solidFill>
                          <a:srgbClr val="292929"/>
                        </a:solidFill>
                        <a:effectLst/>
                        <a:latin typeface="Cambria Math" panose="02040503050406030204" pitchFamily="18" charset="0"/>
                      </a:rPr>
                      <m:t>𝐻</m:t>
                    </m:r>
                    <m:d>
                      <m:dPr>
                        <m:ctrlPr>
                          <a:rPr lang="en-US" b="0" i="1" smtClean="0">
                            <a:solidFill>
                              <a:srgbClr val="292929"/>
                            </a:solidFill>
                            <a:effectLst/>
                            <a:latin typeface="Cambria Math" panose="02040503050406030204" pitchFamily="18" charset="0"/>
                          </a:rPr>
                        </m:ctrlPr>
                      </m:dPr>
                      <m:e>
                        <m:r>
                          <a:rPr lang="en-US" b="0" i="1" smtClean="0">
                            <a:solidFill>
                              <a:srgbClr val="292929"/>
                            </a:solidFill>
                            <a:effectLst/>
                            <a:latin typeface="Cambria Math" panose="02040503050406030204" pitchFamily="18" charset="0"/>
                          </a:rPr>
                          <m:t>𝑆</m:t>
                        </m:r>
                      </m:e>
                    </m:d>
                    <m:r>
                      <m:rPr>
                        <m:nor/>
                      </m:rPr>
                      <a:rPr lang="en-US" b="1" dirty="0">
                        <a:solidFill>
                          <a:srgbClr val="292929"/>
                        </a:solidFill>
                        <a:latin typeface="charter"/>
                        <a:sym typeface="Wingdings" panose="05000000000000000000" pitchFamily="2" charset="2"/>
                      </a:rPr>
                      <m:t> </m:t>
                    </m:r>
                    <m:d>
                      <m:dPr>
                        <m:begChr m:val="{"/>
                        <m:endChr m:val="}"/>
                        <m:ctrlPr>
                          <a:rPr lang="en-US" b="1" i="1">
                            <a:solidFill>
                              <a:srgbClr val="292929"/>
                            </a:solidFill>
                            <a:latin typeface="Cambria Math" panose="02040503050406030204" pitchFamily="18" charset="0"/>
                            <a:sym typeface="Wingdings" panose="05000000000000000000" pitchFamily="2" charset="2"/>
                          </a:rPr>
                        </m:ctrlPr>
                      </m:dPr>
                      <m:e>
                        <m:eqArr>
                          <m:eqArrPr>
                            <m:ctrlPr>
                              <a:rPr lang="en-US" b="1" i="1">
                                <a:solidFill>
                                  <a:srgbClr val="292929"/>
                                </a:solidFill>
                                <a:latin typeface="Cambria Math" panose="02040503050406030204" pitchFamily="18" charset="0"/>
                                <a:sym typeface="Wingdings" panose="05000000000000000000" pitchFamily="2" charset="2"/>
                              </a:rPr>
                            </m:ctrlPr>
                          </m:eqArrPr>
                          <m:e>
                            <m:r>
                              <a:rPr lang="en-US" b="1" i="1" smtClean="0">
                                <a:solidFill>
                                  <a:srgbClr val="292929"/>
                                </a:solidFill>
                                <a:latin typeface="Cambria Math" panose="02040503050406030204" pitchFamily="18" charset="0"/>
                                <a:sym typeface="Wingdings" panose="05000000000000000000" pitchFamily="2" charset="2"/>
                              </a:rPr>
                              <m:t>𝟗</m:t>
                            </m:r>
                            <m:r>
                              <a:rPr lang="en-US" b="1" i="1">
                                <a:solidFill>
                                  <a:srgbClr val="292929"/>
                                </a:solidFill>
                                <a:latin typeface="Cambria Math" panose="02040503050406030204" pitchFamily="18" charset="0"/>
                                <a:sym typeface="Wingdings" panose="05000000000000000000" pitchFamily="2" charset="2"/>
                              </a:rPr>
                              <m:t> ←</m:t>
                            </m:r>
                            <m:r>
                              <a:rPr lang="en-US" b="1" i="1">
                                <a:solidFill>
                                  <a:srgbClr val="292929"/>
                                </a:solidFill>
                                <a:latin typeface="Cambria Math" panose="02040503050406030204" pitchFamily="18" charset="0"/>
                                <a:sym typeface="Wingdings" panose="05000000000000000000" pitchFamily="2" charset="2"/>
                              </a:rPr>
                              <m:t>𝒀𝒆𝒔</m:t>
                            </m:r>
                          </m:e>
                          <m:e>
                            <m:r>
                              <a:rPr lang="en-US" b="1" i="1" smtClean="0">
                                <a:solidFill>
                                  <a:srgbClr val="292929"/>
                                </a:solidFill>
                                <a:latin typeface="Cambria Math" panose="02040503050406030204" pitchFamily="18" charset="0"/>
                                <a:sym typeface="Wingdings" panose="05000000000000000000" pitchFamily="2" charset="2"/>
                              </a:rPr>
                              <m:t>𝟓</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𝑵𝒐</m:t>
                            </m:r>
                          </m:e>
                        </m:eqArr>
                      </m:e>
                    </m:d>
                    <m:r>
                      <a:rPr lang="pt-BR" b="0" i="1" smtClean="0">
                        <a:solidFill>
                          <a:srgbClr val="292929"/>
                        </a:solidFill>
                        <a:effectLst/>
                        <a:latin typeface="Cambria Math" panose="02040503050406030204" pitchFamily="18" charset="0"/>
                      </a:rPr>
                      <m:t>=</m:t>
                    </m:r>
                    <m:r>
                      <a:rPr lang="en-US" b="0" i="1" smtClean="0">
                        <a:solidFill>
                          <a:srgbClr val="292929"/>
                        </a:solidFill>
                        <a:effectLst/>
                        <a:latin typeface="Cambria Math" panose="02040503050406030204" pitchFamily="18" charset="0"/>
                      </a:rPr>
                      <m:t>−</m:t>
                    </m:r>
                    <m:r>
                      <a:rPr lang="en-US" b="0" i="1" smtClean="0">
                        <a:solidFill>
                          <a:srgbClr val="292929"/>
                        </a:solidFill>
                        <a:effectLst/>
                        <a:latin typeface="Cambria Math" panose="02040503050406030204" pitchFamily="18" charset="0"/>
                      </a:rPr>
                      <m:t>𝑃</m:t>
                    </m:r>
                    <m:d>
                      <m:dPr>
                        <m:ctrlPr>
                          <a:rPr lang="en-US" b="0" i="1" smtClean="0">
                            <a:solidFill>
                              <a:srgbClr val="292929"/>
                            </a:solidFill>
                            <a:effectLst/>
                            <a:latin typeface="Cambria Math" panose="02040503050406030204" pitchFamily="18" charset="0"/>
                          </a:rPr>
                        </m:ctrlPr>
                      </m:dPr>
                      <m:e>
                        <m:r>
                          <a:rPr lang="en-US" b="0" i="1" smtClean="0">
                            <a:solidFill>
                              <a:srgbClr val="292929"/>
                            </a:solidFill>
                            <a:effectLst/>
                            <a:latin typeface="Cambria Math" panose="02040503050406030204" pitchFamily="18" charset="0"/>
                          </a:rPr>
                          <m:t>𝑌𝑒𝑠</m:t>
                        </m:r>
                      </m:e>
                    </m:d>
                    <m:sSub>
                      <m:sSubPr>
                        <m:ctrlPr>
                          <a:rPr lang="en-US" b="0" i="1" smtClean="0">
                            <a:solidFill>
                              <a:srgbClr val="292929"/>
                            </a:solidFill>
                            <a:effectLst/>
                            <a:latin typeface="Cambria Math" panose="02040503050406030204" pitchFamily="18" charset="0"/>
                          </a:rPr>
                        </m:ctrlPr>
                      </m:sSubPr>
                      <m:e>
                        <m:r>
                          <a:rPr lang="en-US" b="0" i="1" smtClean="0">
                            <a:solidFill>
                              <a:srgbClr val="292929"/>
                            </a:solidFill>
                            <a:effectLst/>
                            <a:latin typeface="Cambria Math" panose="02040503050406030204" pitchFamily="18" charset="0"/>
                          </a:rPr>
                          <m:t>𝑙𝑜𝑔</m:t>
                        </m:r>
                      </m:e>
                      <m:sub>
                        <m:r>
                          <a:rPr lang="en-US" b="0" i="1" smtClean="0">
                            <a:solidFill>
                              <a:srgbClr val="292929"/>
                            </a:solidFill>
                            <a:effectLst/>
                            <a:latin typeface="Cambria Math" panose="02040503050406030204" pitchFamily="18" charset="0"/>
                          </a:rPr>
                          <m:t>2</m:t>
                        </m:r>
                      </m:sub>
                    </m:sSub>
                    <m:r>
                      <a:rPr lang="en-US" b="0" i="1" smtClean="0">
                        <a:solidFill>
                          <a:srgbClr val="292929"/>
                        </a:solidFill>
                        <a:effectLst/>
                        <a:latin typeface="Cambria Math" panose="02040503050406030204" pitchFamily="18" charset="0"/>
                      </a:rPr>
                      <m:t>𝑃</m:t>
                    </m:r>
                    <m:d>
                      <m:dPr>
                        <m:ctrlPr>
                          <a:rPr lang="en-US" b="0" i="1" smtClean="0">
                            <a:solidFill>
                              <a:srgbClr val="292929"/>
                            </a:solidFill>
                            <a:effectLst/>
                            <a:latin typeface="Cambria Math" panose="02040503050406030204" pitchFamily="18" charset="0"/>
                          </a:rPr>
                        </m:ctrlPr>
                      </m:dPr>
                      <m:e>
                        <m:r>
                          <a:rPr lang="en-US" b="0" i="1" smtClean="0">
                            <a:solidFill>
                              <a:srgbClr val="292929"/>
                            </a:solidFill>
                            <a:effectLst/>
                            <a:latin typeface="Cambria Math" panose="02040503050406030204" pitchFamily="18" charset="0"/>
                          </a:rPr>
                          <m:t>𝑌𝑒𝑠</m:t>
                        </m:r>
                      </m:e>
                    </m:d>
                    <m:r>
                      <a:rPr lang="en-US" i="1">
                        <a:solidFill>
                          <a:srgbClr val="292929"/>
                        </a:solidFill>
                        <a:latin typeface="Cambria Math" panose="02040503050406030204" pitchFamily="18" charset="0"/>
                      </a:rPr>
                      <m:t>−</m:t>
                    </m:r>
                    <m:r>
                      <a:rPr lang="en-US" b="1" i="1">
                        <a:solidFill>
                          <a:srgbClr val="292929"/>
                        </a:solidFill>
                        <a:latin typeface="Cambria Math" panose="02040503050406030204" pitchFamily="18" charset="0"/>
                      </a:rPr>
                      <m:t>𝑷</m:t>
                    </m:r>
                    <m:d>
                      <m:dPr>
                        <m:ctrlPr>
                          <a:rPr lang="en-US" b="1" i="1">
                            <a:solidFill>
                              <a:srgbClr val="292929"/>
                            </a:solidFill>
                            <a:latin typeface="Cambria Math" panose="02040503050406030204" pitchFamily="18" charset="0"/>
                          </a:rPr>
                        </m:ctrlPr>
                      </m:dPr>
                      <m:e>
                        <m:r>
                          <a:rPr lang="en-US" b="1" i="1">
                            <a:solidFill>
                              <a:srgbClr val="292929"/>
                            </a:solidFill>
                            <a:latin typeface="Cambria Math" panose="02040503050406030204" pitchFamily="18" charset="0"/>
                          </a:rPr>
                          <m:t>𝑵𝒐</m:t>
                        </m:r>
                      </m:e>
                    </m:d>
                    <m:sSub>
                      <m:sSubPr>
                        <m:ctrlPr>
                          <a:rPr lang="en-US" b="1" i="1">
                            <a:solidFill>
                              <a:srgbClr val="292929"/>
                            </a:solidFill>
                            <a:latin typeface="Cambria Math" panose="02040503050406030204" pitchFamily="18" charset="0"/>
                          </a:rPr>
                        </m:ctrlPr>
                      </m:sSubPr>
                      <m:e>
                        <m:r>
                          <a:rPr lang="en-US" b="1" i="1">
                            <a:solidFill>
                              <a:srgbClr val="292929"/>
                            </a:solidFill>
                            <a:latin typeface="Cambria Math" panose="02040503050406030204" pitchFamily="18" charset="0"/>
                          </a:rPr>
                          <m:t>𝒍𝒐𝒈</m:t>
                        </m:r>
                      </m:e>
                      <m:sub>
                        <m:r>
                          <a:rPr lang="en-US" b="1" i="1">
                            <a:solidFill>
                              <a:srgbClr val="292929"/>
                            </a:solidFill>
                            <a:latin typeface="Cambria Math" panose="02040503050406030204" pitchFamily="18" charset="0"/>
                          </a:rPr>
                          <m:t>𝟐</m:t>
                        </m:r>
                      </m:sub>
                    </m:sSub>
                    <m:r>
                      <a:rPr lang="en-US" b="1" i="1">
                        <a:solidFill>
                          <a:srgbClr val="292929"/>
                        </a:solidFill>
                        <a:latin typeface="Cambria Math" panose="02040503050406030204" pitchFamily="18" charset="0"/>
                      </a:rPr>
                      <m:t>𝑷</m:t>
                    </m:r>
                    <m:d>
                      <m:dPr>
                        <m:ctrlPr>
                          <a:rPr lang="en-US" b="1" i="1">
                            <a:solidFill>
                              <a:srgbClr val="292929"/>
                            </a:solidFill>
                            <a:latin typeface="Cambria Math" panose="02040503050406030204" pitchFamily="18" charset="0"/>
                          </a:rPr>
                        </m:ctrlPr>
                      </m:dPr>
                      <m:e>
                        <m:r>
                          <a:rPr lang="en-US" b="1" i="1">
                            <a:solidFill>
                              <a:srgbClr val="292929"/>
                            </a:solidFill>
                            <a:latin typeface="Cambria Math" panose="02040503050406030204" pitchFamily="18" charset="0"/>
                          </a:rPr>
                          <m:t>𝑵𝒐</m:t>
                        </m:r>
                      </m:e>
                    </m:d>
                  </m:oMath>
                </a14:m>
                <a:endParaRPr lang="en-US" b="1" i="1" dirty="0">
                  <a:solidFill>
                    <a:srgbClr val="292929"/>
                  </a:solidFill>
                  <a:latin typeface="Cambria Math" panose="02040503050406030204" pitchFamily="18" charset="0"/>
                </a:endParaRPr>
              </a:p>
              <a:p>
                <a:pPr marL="914400" lvl="2" indent="0">
                  <a:buNone/>
                </a:pPr>
                <a14:m>
                  <m:oMathPara xmlns:m="http://schemas.openxmlformats.org/officeDocument/2006/math">
                    <m:oMathParaPr>
                      <m:jc m:val="left"/>
                    </m:oMathParaPr>
                    <m:oMath xmlns:m="http://schemas.openxmlformats.org/officeDocument/2006/math">
                      <m:r>
                        <a:rPr lang="en-US" b="0" i="1" smtClean="0">
                          <a:solidFill>
                            <a:srgbClr val="292929"/>
                          </a:solidFill>
                          <a:latin typeface="Cambria Math" panose="02040503050406030204" pitchFamily="18" charset="0"/>
                        </a:rPr>
                        <m:t>        =−</m:t>
                      </m:r>
                      <m:f>
                        <m:fPr>
                          <m:ctrlPr>
                            <a:rPr lang="en-US" b="0" i="1" smtClean="0">
                              <a:solidFill>
                                <a:srgbClr val="292929"/>
                              </a:solidFill>
                              <a:latin typeface="Cambria Math" panose="02040503050406030204" pitchFamily="18" charset="0"/>
                            </a:rPr>
                          </m:ctrlPr>
                        </m:fPr>
                        <m:num>
                          <m:r>
                            <a:rPr lang="en-US" b="0" i="1" smtClean="0">
                              <a:solidFill>
                                <a:srgbClr val="292929"/>
                              </a:solidFill>
                              <a:latin typeface="Cambria Math" panose="02040503050406030204" pitchFamily="18" charset="0"/>
                            </a:rPr>
                            <m:t>9</m:t>
                          </m:r>
                        </m:num>
                        <m:den>
                          <m:r>
                            <a:rPr lang="en-US" b="0" i="1" smtClean="0">
                              <a:solidFill>
                                <a:srgbClr val="292929"/>
                              </a:solidFill>
                              <a:latin typeface="Cambria Math" panose="02040503050406030204" pitchFamily="18" charset="0"/>
                            </a:rPr>
                            <m:t>14</m:t>
                          </m:r>
                        </m:den>
                      </m:f>
                      <m:sSub>
                        <m:sSubPr>
                          <m:ctrlPr>
                            <a:rPr lang="en-US" b="0" i="1" smtClean="0">
                              <a:solidFill>
                                <a:srgbClr val="292929"/>
                              </a:solidFill>
                              <a:latin typeface="Cambria Math" panose="02040503050406030204" pitchFamily="18" charset="0"/>
                            </a:rPr>
                          </m:ctrlPr>
                        </m:sSubPr>
                        <m:e>
                          <m:r>
                            <a:rPr lang="en-US" i="1">
                              <a:solidFill>
                                <a:srgbClr val="292929"/>
                              </a:solidFill>
                              <a:latin typeface="Cambria Math" panose="02040503050406030204" pitchFamily="18" charset="0"/>
                            </a:rPr>
                            <m:t>𝑙𝑜𝑔</m:t>
                          </m:r>
                        </m:e>
                        <m:sub>
                          <m:r>
                            <a:rPr lang="en-US" b="0" i="1" smtClean="0">
                              <a:solidFill>
                                <a:srgbClr val="292929"/>
                              </a:solidFill>
                              <a:latin typeface="Cambria Math" panose="02040503050406030204" pitchFamily="18" charset="0"/>
                            </a:rPr>
                            <m:t>2</m:t>
                          </m:r>
                        </m:sub>
                      </m:sSub>
                      <m:d>
                        <m:dPr>
                          <m:ctrlPr>
                            <a:rPr lang="en-US" b="0" i="1" smtClean="0">
                              <a:solidFill>
                                <a:srgbClr val="292929"/>
                              </a:solidFill>
                              <a:latin typeface="Cambria Math" panose="02040503050406030204" pitchFamily="18" charset="0"/>
                            </a:rPr>
                          </m:ctrlPr>
                        </m:dPr>
                        <m:e>
                          <m:f>
                            <m:fPr>
                              <m:ctrlPr>
                                <a:rPr lang="en-US" b="0" i="1" smtClean="0">
                                  <a:solidFill>
                                    <a:srgbClr val="292929"/>
                                  </a:solidFill>
                                  <a:latin typeface="Cambria Math" panose="02040503050406030204" pitchFamily="18" charset="0"/>
                                </a:rPr>
                              </m:ctrlPr>
                            </m:fPr>
                            <m:num>
                              <m:r>
                                <a:rPr lang="en-US" b="0" i="1" smtClean="0">
                                  <a:solidFill>
                                    <a:srgbClr val="292929"/>
                                  </a:solidFill>
                                  <a:latin typeface="Cambria Math" panose="02040503050406030204" pitchFamily="18" charset="0"/>
                                </a:rPr>
                                <m:t>9</m:t>
                              </m:r>
                            </m:num>
                            <m:den>
                              <m:r>
                                <a:rPr lang="en-US" b="0" i="1" smtClean="0">
                                  <a:solidFill>
                                    <a:srgbClr val="292929"/>
                                  </a:solidFill>
                                  <a:latin typeface="Cambria Math" panose="02040503050406030204" pitchFamily="18" charset="0"/>
                                </a:rPr>
                                <m:t>14</m:t>
                              </m:r>
                            </m:den>
                          </m:f>
                        </m:e>
                      </m:d>
                      <m:r>
                        <a:rPr lang="en-US" b="0" i="1" smtClean="0">
                          <a:solidFill>
                            <a:srgbClr val="292929"/>
                          </a:solidFill>
                          <a:latin typeface="Cambria Math" panose="02040503050406030204" pitchFamily="18" charset="0"/>
                        </a:rPr>
                        <m:t>−</m:t>
                      </m:r>
                      <m:f>
                        <m:fPr>
                          <m:ctrlPr>
                            <a:rPr lang="en-US" i="1">
                              <a:solidFill>
                                <a:srgbClr val="292929"/>
                              </a:solidFill>
                              <a:latin typeface="Cambria Math" panose="02040503050406030204" pitchFamily="18" charset="0"/>
                            </a:rPr>
                          </m:ctrlPr>
                        </m:fPr>
                        <m:num>
                          <m:r>
                            <a:rPr lang="en-US" b="0" i="1" smtClean="0">
                              <a:solidFill>
                                <a:srgbClr val="292929"/>
                              </a:solidFill>
                              <a:latin typeface="Cambria Math" panose="02040503050406030204" pitchFamily="18" charset="0"/>
                            </a:rPr>
                            <m:t>5</m:t>
                          </m:r>
                        </m:num>
                        <m:den>
                          <m:r>
                            <a:rPr lang="en-US" i="1">
                              <a:solidFill>
                                <a:srgbClr val="292929"/>
                              </a:solidFill>
                              <a:latin typeface="Cambria Math" panose="02040503050406030204" pitchFamily="18" charset="0"/>
                            </a:rPr>
                            <m:t>14</m:t>
                          </m:r>
                        </m:den>
                      </m:f>
                      <m:sSub>
                        <m:sSubPr>
                          <m:ctrlPr>
                            <a:rPr lang="en-US" i="1">
                              <a:solidFill>
                                <a:srgbClr val="292929"/>
                              </a:solidFill>
                              <a:latin typeface="Cambria Math" panose="02040503050406030204" pitchFamily="18" charset="0"/>
                            </a:rPr>
                          </m:ctrlPr>
                        </m:sSubPr>
                        <m:e>
                          <m:r>
                            <a:rPr lang="en-US" i="1">
                              <a:solidFill>
                                <a:srgbClr val="292929"/>
                              </a:solidFill>
                              <a:latin typeface="Cambria Math" panose="02040503050406030204" pitchFamily="18" charset="0"/>
                            </a:rPr>
                            <m:t>𝑙𝑜𝑔</m:t>
                          </m:r>
                        </m:e>
                        <m:sub>
                          <m:r>
                            <a:rPr lang="en-US" i="1">
                              <a:solidFill>
                                <a:srgbClr val="292929"/>
                              </a:solidFill>
                              <a:latin typeface="Cambria Math" panose="02040503050406030204" pitchFamily="18" charset="0"/>
                            </a:rPr>
                            <m:t>2</m:t>
                          </m:r>
                        </m:sub>
                      </m:sSub>
                      <m:d>
                        <m:dPr>
                          <m:ctrlPr>
                            <a:rPr lang="en-US" i="1">
                              <a:solidFill>
                                <a:srgbClr val="292929"/>
                              </a:solidFill>
                              <a:latin typeface="Cambria Math" panose="02040503050406030204" pitchFamily="18" charset="0"/>
                            </a:rPr>
                          </m:ctrlPr>
                        </m:dPr>
                        <m:e>
                          <m:f>
                            <m:fPr>
                              <m:ctrlPr>
                                <a:rPr lang="en-US" i="1">
                                  <a:solidFill>
                                    <a:srgbClr val="292929"/>
                                  </a:solidFill>
                                  <a:latin typeface="Cambria Math" panose="02040503050406030204" pitchFamily="18" charset="0"/>
                                </a:rPr>
                              </m:ctrlPr>
                            </m:fPr>
                            <m:num>
                              <m:r>
                                <a:rPr lang="en-US" b="0" i="1" smtClean="0">
                                  <a:solidFill>
                                    <a:srgbClr val="292929"/>
                                  </a:solidFill>
                                  <a:latin typeface="Cambria Math" panose="02040503050406030204" pitchFamily="18" charset="0"/>
                                </a:rPr>
                                <m:t>5</m:t>
                              </m:r>
                            </m:num>
                            <m:den>
                              <m:r>
                                <a:rPr lang="en-US" i="1">
                                  <a:solidFill>
                                    <a:srgbClr val="292929"/>
                                  </a:solidFill>
                                  <a:latin typeface="Cambria Math" panose="02040503050406030204" pitchFamily="18" charset="0"/>
                                </a:rPr>
                                <m:t>14</m:t>
                              </m:r>
                            </m:den>
                          </m:f>
                        </m:e>
                      </m:d>
                    </m:oMath>
                  </m:oMathPara>
                </a14:m>
                <a:endParaRPr lang="en-US" i="1" dirty="0">
                  <a:solidFill>
                    <a:srgbClr val="292929"/>
                  </a:solidFill>
                  <a:latin typeface="Cambria Math" panose="02040503050406030204" pitchFamily="18" charset="0"/>
                </a:endParaRPr>
              </a:p>
              <a:p>
                <a:pPr marL="914400" lvl="2" indent="0">
                  <a:buNone/>
                </a:pPr>
                <a:r>
                  <a:rPr lang="en-US" dirty="0">
                    <a:solidFill>
                      <a:srgbClr val="292929"/>
                    </a:solidFill>
                    <a:latin typeface="Cambria Math" panose="02040503050406030204" pitchFamily="18" charset="0"/>
                  </a:rPr>
                  <a:t>        = 0.94</a:t>
                </a:r>
              </a:p>
              <a:p>
                <a:pPr lvl="2"/>
                <a:endParaRPr lang="en-US" i="0" dirty="0">
                  <a:solidFill>
                    <a:srgbClr val="292929"/>
                  </a:solidFill>
                  <a:latin typeface="charter"/>
                </a:endParaRPr>
              </a:p>
              <a:p>
                <a:pPr marL="914400" lvl="2" indent="0">
                  <a:buNone/>
                </a:pPr>
                <a:endParaRPr lang="en-US" i="0" dirty="0">
                  <a:solidFill>
                    <a:srgbClr val="292929"/>
                  </a:solidFill>
                  <a:latin typeface="charter"/>
                </a:endParaRPr>
              </a:p>
              <a:p>
                <a:pPr lvl="2"/>
                <a:endParaRPr lang="pt-BR" b="0" i="0" dirty="0">
                  <a:solidFill>
                    <a:srgbClr val="292929"/>
                  </a:solidFill>
                  <a:effectLst/>
                  <a:latin typeface="charter"/>
                </a:endParaRPr>
              </a:p>
              <a:p>
                <a:pPr lvl="1"/>
                <a:endParaRPr lang="en-US" dirty="0"/>
              </a:p>
            </p:txBody>
          </p:sp>
        </mc:Choice>
        <mc:Fallback xmlns="">
          <p:sp>
            <p:nvSpPr>
              <p:cNvPr id="3" name="Content Placeholder 2">
                <a:extLst>
                  <a:ext uri="{FF2B5EF4-FFF2-40B4-BE49-F238E27FC236}">
                    <a16:creationId xmlns="" xmlns:a16="http://schemas.microsoft.com/office/drawing/2014/main" xmlns:a14="http://schemas.microsoft.com/office/drawing/2010/main" id="{0C0EB5D9-7955-5D67-1A49-A3F89A142D2A}"/>
                  </a:ext>
                </a:extLst>
              </p:cNvPr>
              <p:cNvSpPr>
                <a:spLocks noGrp="1" noRot="1" noChangeAspect="1" noMove="1" noResize="1" noEditPoints="1" noAdjustHandles="1" noChangeArrowheads="1" noChangeShapeType="1" noTextEdit="1"/>
              </p:cNvSpPr>
              <p:nvPr>
                <p:ph idx="1"/>
              </p:nvPr>
            </p:nvSpPr>
            <p:spPr>
              <a:blipFill rotWithShape="0">
                <a:blip r:embed="rId2"/>
                <a:stretch>
                  <a:fillRect l="-500" t="-67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xmlns="" id="{6086AA16-E3E3-649D-C0C0-3240FFB5CFA6}"/>
              </a:ext>
            </a:extLst>
          </p:cNvPr>
          <p:cNvSpPr>
            <a:spLocks noGrp="1"/>
          </p:cNvSpPr>
          <p:nvPr>
            <p:ph type="dt" sz="half" idx="10"/>
          </p:nvPr>
        </p:nvSpPr>
        <p:spPr/>
        <p:txBody>
          <a:bodyPr/>
          <a:lstStyle/>
          <a:p>
            <a:fld id="{EDE3AE94-FBBE-4283-837A-3E80D8E8DEC3}" type="datetime1">
              <a:rPr lang="en-US" smtClean="0"/>
              <a:t>3/2/2024</a:t>
            </a:fld>
            <a:endParaRPr lang="en-US"/>
          </a:p>
        </p:txBody>
      </p:sp>
      <p:sp>
        <p:nvSpPr>
          <p:cNvPr id="5" name="Footer Placeholder 4">
            <a:extLst>
              <a:ext uri="{FF2B5EF4-FFF2-40B4-BE49-F238E27FC236}">
                <a16:creationId xmlns:a16="http://schemas.microsoft.com/office/drawing/2014/main" xmlns="" id="{F84C9961-8A84-1627-364B-8E812ABBA127}"/>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a16="http://schemas.microsoft.com/office/drawing/2014/main" xmlns="" id="{DB7B31C9-ED62-AFB7-4C25-5A3217C0BF71}"/>
              </a:ext>
            </a:extLst>
          </p:cNvPr>
          <p:cNvSpPr>
            <a:spLocks noGrp="1"/>
          </p:cNvSpPr>
          <p:nvPr>
            <p:ph type="sldNum" sz="quarter" idx="12"/>
          </p:nvPr>
        </p:nvSpPr>
        <p:spPr/>
        <p:txBody>
          <a:bodyPr/>
          <a:lstStyle/>
          <a:p>
            <a:fld id="{07CE569E-9B7C-4CB9-AB80-C0841F922CFF}" type="slidenum">
              <a:rPr lang="en-US" smtClean="0"/>
              <a:pPr/>
              <a:t>32</a:t>
            </a:fld>
            <a:endParaRPr lang="en-US" b="1"/>
          </a:p>
        </p:txBody>
      </p:sp>
      <p:pic>
        <p:nvPicPr>
          <p:cNvPr id="7" name="Picture 4">
            <a:extLst>
              <a:ext uri="{FF2B5EF4-FFF2-40B4-BE49-F238E27FC236}">
                <a16:creationId xmlns:a16="http://schemas.microsoft.com/office/drawing/2014/main" xmlns="" id="{0B1C2C82-9636-2B8A-0CE6-810A3F06AA1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112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9261252" y="42852"/>
            <a:ext cx="2930748" cy="9518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D9ECB234-FCDA-241F-B235-72F5DF623E48}"/>
              </a:ext>
            </a:extLst>
          </p:cNvPr>
          <p:cNvSpPr txBox="1"/>
          <p:nvPr/>
        </p:nvSpPr>
        <p:spPr>
          <a:xfrm>
            <a:off x="9317300" y="1411356"/>
            <a:ext cx="2365513" cy="923330"/>
          </a:xfrm>
          <a:prstGeom prst="rect">
            <a:avLst/>
          </a:prstGeom>
          <a:noFill/>
          <a:ln>
            <a:solidFill>
              <a:srgbClr val="00B050"/>
            </a:solidFill>
          </a:ln>
        </p:spPr>
        <p:txBody>
          <a:bodyPr wrap="square" rtlCol="0">
            <a:spAutoFit/>
          </a:bodyPr>
          <a:lstStyle/>
          <a:p>
            <a:r>
              <a:rPr lang="en-US" i="1" dirty="0">
                <a:solidFill>
                  <a:srgbClr val="C00000"/>
                </a:solidFill>
              </a:rPr>
              <a:t>Here</a:t>
            </a:r>
          </a:p>
          <a:p>
            <a:r>
              <a:rPr lang="en-US" i="1" dirty="0">
                <a:solidFill>
                  <a:srgbClr val="C00000"/>
                </a:solidFill>
              </a:rPr>
              <a:t>9 samples are Yes</a:t>
            </a:r>
          </a:p>
          <a:p>
            <a:r>
              <a:rPr lang="en-US" i="1" dirty="0">
                <a:solidFill>
                  <a:srgbClr val="C00000"/>
                </a:solidFill>
              </a:rPr>
              <a:t>5 samples are No</a:t>
            </a:r>
          </a:p>
        </p:txBody>
      </p:sp>
    </p:spTree>
    <p:extLst>
      <p:ext uri="{BB962C8B-B14F-4D97-AF65-F5344CB8AC3E}">
        <p14:creationId xmlns:p14="http://schemas.microsoft.com/office/powerpoint/2010/main" val="13878282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837CA0-4C7B-02A7-AA7B-89E017769C6A}"/>
              </a:ext>
            </a:extLst>
          </p:cNvPr>
          <p:cNvSpPr>
            <a:spLocks noGrp="1"/>
          </p:cNvSpPr>
          <p:nvPr>
            <p:ph type="title"/>
          </p:nvPr>
        </p:nvSpPr>
        <p:spPr/>
        <p:txBody>
          <a:bodyPr>
            <a:normAutofit fontScale="90000"/>
          </a:bodyPr>
          <a:lstStyle/>
          <a:p>
            <a:r>
              <a:rPr lang="en-US" b="1" i="1" dirty="0">
                <a:solidFill>
                  <a:srgbClr val="292929"/>
                </a:solidFill>
                <a:effectLst/>
                <a:latin typeface="charter"/>
              </a:rPr>
              <a:t>Step 2: Calculate average weighted entropy for each attribute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5CDC0228-D9C6-A898-4993-F747608F2DDC}"/>
                  </a:ext>
                </a:extLst>
              </p:cNvPr>
              <p:cNvSpPr>
                <a:spLocks noGrp="1"/>
              </p:cNvSpPr>
              <p:nvPr>
                <p:ph idx="1"/>
              </p:nvPr>
            </p:nvSpPr>
            <p:spPr>
              <a:xfrm>
                <a:off x="457200" y="1600201"/>
                <a:ext cx="10972800" cy="4525963"/>
              </a:xfrm>
            </p:spPr>
            <p:txBody>
              <a:bodyPr>
                <a:normAutofit/>
              </a:bodyPr>
              <a:lstStyle/>
              <a:p>
                <a:pPr algn="l"/>
                <a:r>
                  <a:rPr lang="en-US" sz="2400" i="1" u="sng" dirty="0">
                    <a:solidFill>
                      <a:srgbClr val="292929"/>
                    </a:solidFill>
                    <a:latin typeface="charter"/>
                  </a:rPr>
                  <a:t>For Outlook:  </a:t>
                </a:r>
                <a:r>
                  <a:rPr lang="en-US" sz="2400" i="1" u="sng" dirty="0">
                    <a:solidFill>
                      <a:srgbClr val="C00000"/>
                    </a:solidFill>
                    <a:latin typeface="charter"/>
                  </a:rPr>
                  <a:t>Values(Outlook)= Sunny, Overcast, Rain</a:t>
                </a: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Sunny</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𝟐</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latin typeface="Cambria Math" panose="02040503050406030204" pitchFamily="18" charset="0"/>
                              </a:rPr>
                              <m:t>𝟑</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a:solidFill>
                          <a:srgbClr val="292929"/>
                        </a:solidFill>
                        <a:latin typeface="Cambria Math" panose="02040503050406030204" pitchFamily="18" charset="0"/>
                      </a:rPr>
                      <m:t>−</m:t>
                    </m:r>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𝟐</m:t>
                        </m:r>
                      </m:num>
                      <m:den>
                        <m:r>
                          <a:rPr lang="en-US" sz="2000" b="1" i="1" smtClean="0">
                            <a:solidFill>
                              <a:srgbClr val="292929"/>
                            </a:solidFill>
                            <a:latin typeface="Cambria Math" panose="02040503050406030204" pitchFamily="18" charset="0"/>
                          </a:rPr>
                          <m:t>𝟓</m:t>
                        </m:r>
                      </m:den>
                    </m:f>
                    <m:sSub>
                      <m:sSubPr>
                        <m:ctrlPr>
                          <a:rPr lang="en-US" sz="2000" b="1" i="1">
                            <a:solidFill>
                              <a:srgbClr val="292929"/>
                            </a:solidFill>
                            <a:latin typeface="Cambria Math" panose="02040503050406030204" pitchFamily="18" charset="0"/>
                          </a:rPr>
                        </m:ctrlPr>
                      </m:sSubPr>
                      <m:e>
                        <m:r>
                          <a:rPr lang="en-US" sz="2000" b="1" i="1">
                            <a:solidFill>
                              <a:srgbClr val="292929"/>
                            </a:solidFill>
                            <a:latin typeface="Cambria Math" panose="02040503050406030204" pitchFamily="18" charset="0"/>
                          </a:rPr>
                          <m:t>𝒍𝒐𝒈</m:t>
                        </m:r>
                      </m:e>
                      <m:sub>
                        <m:r>
                          <a:rPr lang="en-US" sz="2000" b="1" i="1">
                            <a:solidFill>
                              <a:srgbClr val="292929"/>
                            </a:solidFill>
                            <a:latin typeface="Cambria Math" panose="02040503050406030204" pitchFamily="18" charset="0"/>
                          </a:rPr>
                          <m:t>𝟐</m:t>
                        </m:r>
                      </m:sub>
                    </m:sSub>
                    <m:d>
                      <m:dPr>
                        <m:ctrlPr>
                          <a:rPr lang="en-US" sz="2000" b="1" i="1">
                            <a:solidFill>
                              <a:srgbClr val="292929"/>
                            </a:solidFill>
                            <a:latin typeface="Cambria Math" panose="02040503050406030204" pitchFamily="18" charset="0"/>
                          </a:rPr>
                        </m:ctrlPr>
                      </m:dPr>
                      <m:e>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𝟐</m:t>
                            </m:r>
                          </m:num>
                          <m:den>
                            <m:r>
                              <a:rPr lang="en-US" sz="2000" b="1" i="1" smtClean="0">
                                <a:solidFill>
                                  <a:srgbClr val="292929"/>
                                </a:solidFill>
                                <a:latin typeface="Cambria Math" panose="02040503050406030204" pitchFamily="18" charset="0"/>
                              </a:rPr>
                              <m:t>𝟓</m:t>
                            </m:r>
                          </m:den>
                        </m:f>
                      </m:e>
                    </m:d>
                    <m:r>
                      <a:rPr lang="en-US" sz="2000" b="1" i="1">
                        <a:solidFill>
                          <a:srgbClr val="292929"/>
                        </a:solidFill>
                        <a:latin typeface="Cambria Math" panose="02040503050406030204" pitchFamily="18" charset="0"/>
                      </a:rPr>
                      <m:t>−</m:t>
                    </m:r>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𝟑</m:t>
                        </m:r>
                      </m:num>
                      <m:den>
                        <m:r>
                          <a:rPr lang="en-US" sz="2000" b="1" i="1" smtClean="0">
                            <a:solidFill>
                              <a:srgbClr val="292929"/>
                            </a:solidFill>
                            <a:latin typeface="Cambria Math" panose="02040503050406030204" pitchFamily="18" charset="0"/>
                          </a:rPr>
                          <m:t>𝟓</m:t>
                        </m:r>
                      </m:den>
                    </m:f>
                    <m:sSub>
                      <m:sSubPr>
                        <m:ctrlPr>
                          <a:rPr lang="en-US" sz="2000" b="1" i="1">
                            <a:solidFill>
                              <a:srgbClr val="292929"/>
                            </a:solidFill>
                            <a:latin typeface="Cambria Math" panose="02040503050406030204" pitchFamily="18" charset="0"/>
                          </a:rPr>
                        </m:ctrlPr>
                      </m:sSubPr>
                      <m:e>
                        <m:r>
                          <a:rPr lang="en-US" sz="2000" b="1" i="1">
                            <a:solidFill>
                              <a:srgbClr val="292929"/>
                            </a:solidFill>
                            <a:latin typeface="Cambria Math" panose="02040503050406030204" pitchFamily="18" charset="0"/>
                          </a:rPr>
                          <m:t>𝒍𝒐𝒈</m:t>
                        </m:r>
                      </m:e>
                      <m:sub>
                        <m:r>
                          <a:rPr lang="en-US" sz="2000" b="1" i="1">
                            <a:solidFill>
                              <a:srgbClr val="292929"/>
                            </a:solidFill>
                            <a:latin typeface="Cambria Math" panose="02040503050406030204" pitchFamily="18" charset="0"/>
                          </a:rPr>
                          <m:t>𝟐</m:t>
                        </m:r>
                      </m:sub>
                    </m:sSub>
                    <m:d>
                      <m:dPr>
                        <m:ctrlPr>
                          <a:rPr lang="en-US" sz="2000" b="1" i="1">
                            <a:solidFill>
                              <a:srgbClr val="292929"/>
                            </a:solidFill>
                            <a:latin typeface="Cambria Math" panose="02040503050406030204" pitchFamily="18" charset="0"/>
                          </a:rPr>
                        </m:ctrlPr>
                      </m:dPr>
                      <m:e>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𝟑</m:t>
                            </m:r>
                          </m:num>
                          <m:den>
                            <m:r>
                              <a:rPr lang="en-US" sz="2000" b="1" i="1" smtClean="0">
                                <a:solidFill>
                                  <a:srgbClr val="292929"/>
                                </a:solidFill>
                                <a:latin typeface="Cambria Math" panose="02040503050406030204" pitchFamily="18" charset="0"/>
                              </a:rPr>
                              <m:t>𝟓</m:t>
                            </m:r>
                          </m:den>
                        </m:f>
                      </m:e>
                    </m:d>
                    <m:r>
                      <a:rPr lang="en-US" sz="2000" b="1" i="1" smtClean="0">
                        <a:solidFill>
                          <a:srgbClr val="292929"/>
                        </a:solidFill>
                        <a:latin typeface="Cambria Math" panose="02040503050406030204" pitchFamily="18" charset="0"/>
                      </a:rPr>
                      <m:t>=</m:t>
                    </m:r>
                    <m:r>
                      <a:rPr lang="en-US" sz="2000" b="1" i="0" smtClean="0">
                        <a:solidFill>
                          <a:srgbClr val="292929"/>
                        </a:solidFill>
                        <a:latin typeface="Cambria Math" panose="02040503050406030204" pitchFamily="18" charset="0"/>
                      </a:rPr>
                      <m:t>𝟎</m:t>
                    </m:r>
                    <m:r>
                      <a:rPr lang="en-US" sz="2000" b="1" i="0" smtClean="0">
                        <a:solidFill>
                          <a:srgbClr val="292929"/>
                        </a:solidFill>
                        <a:latin typeface="Cambria Math" panose="02040503050406030204" pitchFamily="18" charset="0"/>
                      </a:rPr>
                      <m:t>.</m:t>
                    </m:r>
                    <m:r>
                      <a:rPr lang="en-US" sz="2000" b="1" i="0" smtClean="0">
                        <a:solidFill>
                          <a:srgbClr val="292929"/>
                        </a:solidFill>
                        <a:latin typeface="Cambria Math" panose="02040503050406030204" pitchFamily="18" charset="0"/>
                      </a:rPr>
                      <m:t>𝟗𝟕𝟏</m:t>
                    </m:r>
                  </m:oMath>
                </a14:m>
                <a:endParaRPr lang="en-US" sz="2000" b="1" dirty="0">
                  <a:solidFill>
                    <a:srgbClr val="292929"/>
                  </a:solidFill>
                  <a:latin typeface="charter"/>
                </a:endParaRP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Overcast</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𝟒</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𝟎</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𝟎</m:t>
                    </m:r>
                  </m:oMath>
                </a14:m>
                <a:endParaRPr lang="pt-BR" sz="2000" b="1" i="0" dirty="0">
                  <a:solidFill>
                    <a:srgbClr val="292929"/>
                  </a:solidFill>
                  <a:effectLst/>
                  <a:latin typeface="charter"/>
                </a:endParaRP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Rain</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𝟑</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𝟐</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𝟎</m:t>
                    </m:r>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𝟗𝟕𝟏</m:t>
                    </m:r>
                  </m:oMath>
                </a14:m>
                <a:endParaRPr lang="en-US" sz="2000" b="1" dirty="0"/>
              </a:p>
              <a:p>
                <a:pPr algn="l"/>
                <a:endParaRPr lang="en-US" sz="2400" b="1" dirty="0"/>
              </a:p>
            </p:txBody>
          </p:sp>
        </mc:Choice>
        <mc:Fallback xmlns="">
          <p:sp>
            <p:nvSpPr>
              <p:cNvPr id="3" name="Content Placeholder 2">
                <a:extLst>
                  <a:ext uri="{FF2B5EF4-FFF2-40B4-BE49-F238E27FC236}">
                    <a16:creationId xmlns="" xmlns:a16="http://schemas.microsoft.com/office/drawing/2014/main" xmlns:a14="http://schemas.microsoft.com/office/drawing/2010/main" id="{5CDC0228-D9C6-A898-4993-F747608F2DDC}"/>
                  </a:ext>
                </a:extLst>
              </p:cNvPr>
              <p:cNvSpPr>
                <a:spLocks noGrp="1" noRot="1" noChangeAspect="1" noMove="1" noResize="1" noEditPoints="1" noAdjustHandles="1" noChangeArrowheads="1" noChangeShapeType="1" noTextEdit="1"/>
              </p:cNvSpPr>
              <p:nvPr>
                <p:ph idx="1"/>
              </p:nvPr>
            </p:nvSpPr>
            <p:spPr>
              <a:xfrm>
                <a:off x="457200" y="1600201"/>
                <a:ext cx="10972800" cy="4525963"/>
              </a:xfrm>
              <a:blipFill rotWithShape="0">
                <a:blip r:embed="rId2"/>
                <a:stretch>
                  <a:fillRect l="-722" t="-94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xmlns="" id="{2ED51F95-200D-4F8E-D097-C56A6931146B}"/>
              </a:ext>
            </a:extLst>
          </p:cNvPr>
          <p:cNvSpPr>
            <a:spLocks noGrp="1"/>
          </p:cNvSpPr>
          <p:nvPr>
            <p:ph type="dt" sz="half" idx="10"/>
          </p:nvPr>
        </p:nvSpPr>
        <p:spPr/>
        <p:txBody>
          <a:bodyPr/>
          <a:lstStyle/>
          <a:p>
            <a:fld id="{EDE3AE94-FBBE-4283-837A-3E80D8E8DEC3}" type="datetime1">
              <a:rPr lang="en-US" smtClean="0"/>
              <a:t>3/2/2024</a:t>
            </a:fld>
            <a:endParaRPr lang="en-US"/>
          </a:p>
        </p:txBody>
      </p:sp>
      <p:sp>
        <p:nvSpPr>
          <p:cNvPr id="5" name="Footer Placeholder 4">
            <a:extLst>
              <a:ext uri="{FF2B5EF4-FFF2-40B4-BE49-F238E27FC236}">
                <a16:creationId xmlns:a16="http://schemas.microsoft.com/office/drawing/2014/main" xmlns="" id="{67A8DDC2-4B75-B5EC-807C-E539AA0841C4}"/>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a16="http://schemas.microsoft.com/office/drawing/2014/main" xmlns="" id="{98E83C55-085A-53E9-CE90-3A6FDAD1D264}"/>
              </a:ext>
            </a:extLst>
          </p:cNvPr>
          <p:cNvSpPr>
            <a:spLocks noGrp="1"/>
          </p:cNvSpPr>
          <p:nvPr>
            <p:ph type="sldNum" sz="quarter" idx="12"/>
          </p:nvPr>
        </p:nvSpPr>
        <p:spPr/>
        <p:txBody>
          <a:bodyPr/>
          <a:lstStyle/>
          <a:p>
            <a:fld id="{07CE569E-9B7C-4CB9-AB80-C0841F922CFF}" type="slidenum">
              <a:rPr lang="en-US" smtClean="0"/>
              <a:pPr/>
              <a:t>33</a:t>
            </a:fld>
            <a:endParaRPr lang="en-US" b="1"/>
          </a:p>
        </p:txBody>
      </p:sp>
      <p:pic>
        <p:nvPicPr>
          <p:cNvPr id="7" name="Picture 2">
            <a:extLst>
              <a:ext uri="{FF2B5EF4-FFF2-40B4-BE49-F238E27FC236}">
                <a16:creationId xmlns:a16="http://schemas.microsoft.com/office/drawing/2014/main" xmlns="" id="{429E0F3F-02FF-0AEF-27A0-D9CBBB0D5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5944" y="2862967"/>
            <a:ext cx="6302241" cy="3461633"/>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2567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837CA0-4C7B-02A7-AA7B-89E017769C6A}"/>
              </a:ext>
            </a:extLst>
          </p:cNvPr>
          <p:cNvSpPr>
            <a:spLocks noGrp="1"/>
          </p:cNvSpPr>
          <p:nvPr>
            <p:ph type="title"/>
          </p:nvPr>
        </p:nvSpPr>
        <p:spPr/>
        <p:txBody>
          <a:bodyPr>
            <a:normAutofit fontScale="90000"/>
          </a:bodyPr>
          <a:lstStyle/>
          <a:p>
            <a:r>
              <a:rPr lang="en-US" b="1" i="1" dirty="0">
                <a:solidFill>
                  <a:srgbClr val="292929"/>
                </a:solidFill>
                <a:effectLst/>
                <a:latin typeface="charter"/>
              </a:rPr>
              <a:t>Step 2: Calculate average weighted entropy for each attribute (</a:t>
            </a:r>
            <a:r>
              <a:rPr lang="en-US" b="1" i="1" dirty="0" err="1">
                <a:solidFill>
                  <a:srgbClr val="292929"/>
                </a:solidFill>
                <a:effectLst/>
                <a:latin typeface="charter"/>
              </a:rPr>
              <a:t>Cont</a:t>
            </a:r>
            <a:r>
              <a:rPr lang="en-US" b="1" i="1" dirty="0">
                <a:solidFill>
                  <a:srgbClr val="292929"/>
                </a:solidFill>
                <a:effectLst/>
                <a:latin typeface="charter"/>
              </a:rPr>
              <a: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5CDC0228-D9C6-A898-4993-F747608F2DDC}"/>
                  </a:ext>
                </a:extLst>
              </p:cNvPr>
              <p:cNvSpPr>
                <a:spLocks noGrp="1"/>
              </p:cNvSpPr>
              <p:nvPr>
                <p:ph idx="1"/>
              </p:nvPr>
            </p:nvSpPr>
            <p:spPr>
              <a:xfrm>
                <a:off x="457200" y="1646237"/>
                <a:ext cx="10972800" cy="4525963"/>
              </a:xfrm>
            </p:spPr>
            <p:txBody>
              <a:bodyPr>
                <a:normAutofit/>
              </a:bodyPr>
              <a:lstStyle/>
              <a:p>
                <a:pPr algn="l"/>
                <a:r>
                  <a:rPr lang="en-US" sz="2400" i="1" u="sng" dirty="0">
                    <a:solidFill>
                      <a:srgbClr val="292929"/>
                    </a:solidFill>
                    <a:latin typeface="charter"/>
                  </a:rPr>
                  <a:t>For Temperature:  </a:t>
                </a:r>
                <a:r>
                  <a:rPr lang="en-US" sz="2400" i="1" u="sng" dirty="0">
                    <a:solidFill>
                      <a:srgbClr val="C00000"/>
                    </a:solidFill>
                    <a:latin typeface="charter"/>
                  </a:rPr>
                  <a:t>Values(Temperature)= Hot, Mild, Cool</a:t>
                </a: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Hot</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𝟐</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𝟐</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a:solidFill>
                          <a:srgbClr val="292929"/>
                        </a:solidFill>
                        <a:latin typeface="Cambria Math" panose="02040503050406030204" pitchFamily="18" charset="0"/>
                      </a:rPr>
                      <m:t>−</m:t>
                    </m:r>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𝟐</m:t>
                        </m:r>
                      </m:num>
                      <m:den>
                        <m:r>
                          <a:rPr lang="en-US" sz="2000" b="1" i="1" smtClean="0">
                            <a:solidFill>
                              <a:srgbClr val="292929"/>
                            </a:solidFill>
                            <a:latin typeface="Cambria Math" panose="02040503050406030204" pitchFamily="18" charset="0"/>
                          </a:rPr>
                          <m:t>𝟓</m:t>
                        </m:r>
                      </m:den>
                    </m:f>
                    <m:sSub>
                      <m:sSubPr>
                        <m:ctrlPr>
                          <a:rPr lang="en-US" sz="2000" b="1" i="1">
                            <a:solidFill>
                              <a:srgbClr val="292929"/>
                            </a:solidFill>
                            <a:latin typeface="Cambria Math" panose="02040503050406030204" pitchFamily="18" charset="0"/>
                          </a:rPr>
                        </m:ctrlPr>
                      </m:sSubPr>
                      <m:e>
                        <m:r>
                          <a:rPr lang="en-US" sz="2000" b="1" i="1">
                            <a:solidFill>
                              <a:srgbClr val="292929"/>
                            </a:solidFill>
                            <a:latin typeface="Cambria Math" panose="02040503050406030204" pitchFamily="18" charset="0"/>
                          </a:rPr>
                          <m:t>𝒍𝒐𝒈</m:t>
                        </m:r>
                      </m:e>
                      <m:sub>
                        <m:r>
                          <a:rPr lang="en-US" sz="2000" b="1" i="1">
                            <a:solidFill>
                              <a:srgbClr val="292929"/>
                            </a:solidFill>
                            <a:latin typeface="Cambria Math" panose="02040503050406030204" pitchFamily="18" charset="0"/>
                          </a:rPr>
                          <m:t>𝟐</m:t>
                        </m:r>
                      </m:sub>
                    </m:sSub>
                    <m:d>
                      <m:dPr>
                        <m:ctrlPr>
                          <a:rPr lang="en-US" sz="2000" b="1" i="1">
                            <a:solidFill>
                              <a:srgbClr val="292929"/>
                            </a:solidFill>
                            <a:latin typeface="Cambria Math" panose="02040503050406030204" pitchFamily="18" charset="0"/>
                          </a:rPr>
                        </m:ctrlPr>
                      </m:dPr>
                      <m:e>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𝟐</m:t>
                            </m:r>
                          </m:num>
                          <m:den>
                            <m:r>
                              <a:rPr lang="en-US" sz="2000" b="1" i="1" smtClean="0">
                                <a:solidFill>
                                  <a:srgbClr val="292929"/>
                                </a:solidFill>
                                <a:latin typeface="Cambria Math" panose="02040503050406030204" pitchFamily="18" charset="0"/>
                              </a:rPr>
                              <m:t>𝟓</m:t>
                            </m:r>
                          </m:den>
                        </m:f>
                      </m:e>
                    </m:d>
                    <m:r>
                      <a:rPr lang="en-US" sz="2000" b="1" i="1">
                        <a:solidFill>
                          <a:srgbClr val="292929"/>
                        </a:solidFill>
                        <a:latin typeface="Cambria Math" panose="02040503050406030204" pitchFamily="18" charset="0"/>
                      </a:rPr>
                      <m:t>−</m:t>
                    </m:r>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𝟐</m:t>
                        </m:r>
                      </m:num>
                      <m:den>
                        <m:r>
                          <a:rPr lang="en-US" sz="2000" b="1" i="1" smtClean="0">
                            <a:solidFill>
                              <a:srgbClr val="292929"/>
                            </a:solidFill>
                            <a:latin typeface="Cambria Math" panose="02040503050406030204" pitchFamily="18" charset="0"/>
                          </a:rPr>
                          <m:t>𝟓</m:t>
                        </m:r>
                      </m:den>
                    </m:f>
                    <m:sSub>
                      <m:sSubPr>
                        <m:ctrlPr>
                          <a:rPr lang="en-US" sz="2000" b="1" i="1">
                            <a:solidFill>
                              <a:srgbClr val="292929"/>
                            </a:solidFill>
                            <a:latin typeface="Cambria Math" panose="02040503050406030204" pitchFamily="18" charset="0"/>
                          </a:rPr>
                        </m:ctrlPr>
                      </m:sSubPr>
                      <m:e>
                        <m:r>
                          <a:rPr lang="en-US" sz="2000" b="1" i="1">
                            <a:solidFill>
                              <a:srgbClr val="292929"/>
                            </a:solidFill>
                            <a:latin typeface="Cambria Math" panose="02040503050406030204" pitchFamily="18" charset="0"/>
                          </a:rPr>
                          <m:t>𝒍𝒐𝒈</m:t>
                        </m:r>
                      </m:e>
                      <m:sub>
                        <m:r>
                          <a:rPr lang="en-US" sz="2000" b="1" i="1">
                            <a:solidFill>
                              <a:srgbClr val="292929"/>
                            </a:solidFill>
                            <a:latin typeface="Cambria Math" panose="02040503050406030204" pitchFamily="18" charset="0"/>
                          </a:rPr>
                          <m:t>𝟐</m:t>
                        </m:r>
                      </m:sub>
                    </m:sSub>
                    <m:d>
                      <m:dPr>
                        <m:ctrlPr>
                          <a:rPr lang="en-US" sz="2000" b="1" i="1">
                            <a:solidFill>
                              <a:srgbClr val="292929"/>
                            </a:solidFill>
                            <a:latin typeface="Cambria Math" panose="02040503050406030204" pitchFamily="18" charset="0"/>
                          </a:rPr>
                        </m:ctrlPr>
                      </m:dPr>
                      <m:e>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𝟐</m:t>
                            </m:r>
                          </m:num>
                          <m:den>
                            <m:r>
                              <a:rPr lang="en-US" sz="2000" b="1" i="1" smtClean="0">
                                <a:solidFill>
                                  <a:srgbClr val="292929"/>
                                </a:solidFill>
                                <a:latin typeface="Cambria Math" panose="02040503050406030204" pitchFamily="18" charset="0"/>
                              </a:rPr>
                              <m:t>𝟓</m:t>
                            </m:r>
                          </m:den>
                        </m:f>
                      </m:e>
                    </m:d>
                    <m:r>
                      <a:rPr lang="en-US" sz="2000" b="1" i="1" smtClean="0">
                        <a:solidFill>
                          <a:srgbClr val="292929"/>
                        </a:solidFill>
                        <a:latin typeface="Cambria Math" panose="02040503050406030204" pitchFamily="18" charset="0"/>
                      </a:rPr>
                      <m:t>=</m:t>
                    </m:r>
                    <m:r>
                      <a:rPr lang="en-US" sz="2000" b="1" i="1" smtClean="0">
                        <a:solidFill>
                          <a:srgbClr val="292929"/>
                        </a:solidFill>
                        <a:latin typeface="Cambria Math" panose="02040503050406030204" pitchFamily="18" charset="0"/>
                      </a:rPr>
                      <m:t>𝟏</m:t>
                    </m:r>
                  </m:oMath>
                </a14:m>
                <a:endParaRPr lang="en-US" sz="2000" b="1" dirty="0">
                  <a:solidFill>
                    <a:srgbClr val="292929"/>
                  </a:solidFill>
                  <a:latin typeface="charter"/>
                </a:endParaRP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Mild</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𝟒</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𝟐</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𝟎</m:t>
                    </m:r>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𝟗𝟏𝟖𝟑</m:t>
                    </m:r>
                  </m:oMath>
                </a14:m>
                <a:endParaRPr lang="pt-BR" sz="2000" b="1" i="0" dirty="0">
                  <a:solidFill>
                    <a:srgbClr val="292929"/>
                  </a:solidFill>
                  <a:effectLst/>
                  <a:latin typeface="charter"/>
                </a:endParaRP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Cool</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𝟑</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𝟏</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𝟎</m:t>
                    </m:r>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𝟖𝟏𝟏𝟑</m:t>
                    </m:r>
                  </m:oMath>
                </a14:m>
                <a:endParaRPr lang="en-US" sz="2000" b="1" dirty="0"/>
              </a:p>
              <a:p>
                <a:pPr algn="l"/>
                <a:endParaRPr lang="en-US" sz="2400" b="1" dirty="0"/>
              </a:p>
            </p:txBody>
          </p:sp>
        </mc:Choice>
        <mc:Fallback xmlns="">
          <p:sp>
            <p:nvSpPr>
              <p:cNvPr id="3" name="Content Placeholder 2">
                <a:extLst>
                  <a:ext uri="{FF2B5EF4-FFF2-40B4-BE49-F238E27FC236}">
                    <a16:creationId xmlns="" xmlns:a16="http://schemas.microsoft.com/office/drawing/2014/main" xmlns:a14="http://schemas.microsoft.com/office/drawing/2010/main" id="{5CDC0228-D9C6-A898-4993-F747608F2DDC}"/>
                  </a:ext>
                </a:extLst>
              </p:cNvPr>
              <p:cNvSpPr>
                <a:spLocks noGrp="1" noRot="1" noChangeAspect="1" noMove="1" noResize="1" noEditPoints="1" noAdjustHandles="1" noChangeArrowheads="1" noChangeShapeType="1" noTextEdit="1"/>
              </p:cNvSpPr>
              <p:nvPr>
                <p:ph idx="1"/>
              </p:nvPr>
            </p:nvSpPr>
            <p:spPr>
              <a:xfrm>
                <a:off x="457200" y="1646237"/>
                <a:ext cx="10972800" cy="4525963"/>
              </a:xfrm>
              <a:blipFill rotWithShape="0">
                <a:blip r:embed="rId2"/>
                <a:stretch>
                  <a:fillRect l="-722" t="-94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xmlns="" id="{2ED51F95-200D-4F8E-D097-C56A6931146B}"/>
              </a:ext>
            </a:extLst>
          </p:cNvPr>
          <p:cNvSpPr>
            <a:spLocks noGrp="1"/>
          </p:cNvSpPr>
          <p:nvPr>
            <p:ph type="dt" sz="half" idx="10"/>
          </p:nvPr>
        </p:nvSpPr>
        <p:spPr/>
        <p:txBody>
          <a:bodyPr/>
          <a:lstStyle/>
          <a:p>
            <a:fld id="{EDE3AE94-FBBE-4283-837A-3E80D8E8DEC3}" type="datetime1">
              <a:rPr lang="en-US" smtClean="0"/>
              <a:t>3/2/2024</a:t>
            </a:fld>
            <a:endParaRPr lang="en-US"/>
          </a:p>
        </p:txBody>
      </p:sp>
      <p:sp>
        <p:nvSpPr>
          <p:cNvPr id="5" name="Footer Placeholder 4">
            <a:extLst>
              <a:ext uri="{FF2B5EF4-FFF2-40B4-BE49-F238E27FC236}">
                <a16:creationId xmlns:a16="http://schemas.microsoft.com/office/drawing/2014/main" xmlns="" id="{67A8DDC2-4B75-B5EC-807C-E539AA0841C4}"/>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a16="http://schemas.microsoft.com/office/drawing/2014/main" xmlns="" id="{98E83C55-085A-53E9-CE90-3A6FDAD1D264}"/>
              </a:ext>
            </a:extLst>
          </p:cNvPr>
          <p:cNvSpPr>
            <a:spLocks noGrp="1"/>
          </p:cNvSpPr>
          <p:nvPr>
            <p:ph type="sldNum" sz="quarter" idx="12"/>
          </p:nvPr>
        </p:nvSpPr>
        <p:spPr/>
        <p:txBody>
          <a:bodyPr/>
          <a:lstStyle/>
          <a:p>
            <a:fld id="{07CE569E-9B7C-4CB9-AB80-C0841F922CFF}" type="slidenum">
              <a:rPr lang="en-US" smtClean="0"/>
              <a:pPr/>
              <a:t>34</a:t>
            </a:fld>
            <a:endParaRPr lang="en-US" b="1"/>
          </a:p>
        </p:txBody>
      </p:sp>
      <p:pic>
        <p:nvPicPr>
          <p:cNvPr id="7" name="Picture 2">
            <a:extLst>
              <a:ext uri="{FF2B5EF4-FFF2-40B4-BE49-F238E27FC236}">
                <a16:creationId xmlns:a16="http://schemas.microsoft.com/office/drawing/2014/main" xmlns="" id="{429E0F3F-02FF-0AEF-27A0-D9CBBB0D5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8" y="2926905"/>
            <a:ext cx="5769647" cy="3169095"/>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21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837CA0-4C7B-02A7-AA7B-89E017769C6A}"/>
              </a:ext>
            </a:extLst>
          </p:cNvPr>
          <p:cNvSpPr>
            <a:spLocks noGrp="1"/>
          </p:cNvSpPr>
          <p:nvPr>
            <p:ph type="title"/>
          </p:nvPr>
        </p:nvSpPr>
        <p:spPr/>
        <p:txBody>
          <a:bodyPr>
            <a:normAutofit fontScale="90000"/>
          </a:bodyPr>
          <a:lstStyle/>
          <a:p>
            <a:r>
              <a:rPr lang="en-US" b="1" i="1" dirty="0">
                <a:solidFill>
                  <a:srgbClr val="292929"/>
                </a:solidFill>
                <a:effectLst/>
                <a:latin typeface="charter"/>
              </a:rPr>
              <a:t>Step 2: Calculate average weighted entropy for each attribute (</a:t>
            </a:r>
            <a:r>
              <a:rPr lang="en-US" b="1" i="1" dirty="0" err="1">
                <a:solidFill>
                  <a:srgbClr val="292929"/>
                </a:solidFill>
                <a:effectLst/>
                <a:latin typeface="charter"/>
              </a:rPr>
              <a:t>Cont</a:t>
            </a:r>
            <a:r>
              <a:rPr lang="en-US" b="1" i="1" dirty="0">
                <a:solidFill>
                  <a:srgbClr val="292929"/>
                </a:solidFill>
                <a:effectLst/>
                <a:latin typeface="charter"/>
              </a:rPr>
              <a:t>…)</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5CDC0228-D9C6-A898-4993-F747608F2DDC}"/>
                  </a:ext>
                </a:extLst>
              </p:cNvPr>
              <p:cNvSpPr>
                <a:spLocks noGrp="1"/>
              </p:cNvSpPr>
              <p:nvPr>
                <p:ph idx="1"/>
              </p:nvPr>
            </p:nvSpPr>
            <p:spPr>
              <a:xfrm>
                <a:off x="457200" y="1600201"/>
                <a:ext cx="10972800" cy="4525963"/>
              </a:xfrm>
            </p:spPr>
            <p:txBody>
              <a:bodyPr>
                <a:normAutofit/>
              </a:bodyPr>
              <a:lstStyle/>
              <a:p>
                <a:pPr algn="l"/>
                <a:r>
                  <a:rPr lang="en-US" sz="2400" i="1" u="sng" dirty="0">
                    <a:solidFill>
                      <a:srgbClr val="292929"/>
                    </a:solidFill>
                    <a:latin typeface="charter"/>
                  </a:rPr>
                  <a:t>For Humidity:  </a:t>
                </a:r>
                <a:r>
                  <a:rPr lang="en-US" sz="2400" i="1" u="sng" dirty="0">
                    <a:solidFill>
                      <a:srgbClr val="C00000"/>
                    </a:solidFill>
                    <a:latin typeface="charter"/>
                  </a:rPr>
                  <a:t>Values(Humidity)= High, Normal</a:t>
                </a: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High</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𝟑</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𝟒</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a:solidFill>
                          <a:srgbClr val="292929"/>
                        </a:solidFill>
                        <a:latin typeface="Cambria Math" panose="02040503050406030204" pitchFamily="18" charset="0"/>
                      </a:rPr>
                      <m:t>−</m:t>
                    </m:r>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𝟑</m:t>
                        </m:r>
                      </m:num>
                      <m:den>
                        <m:r>
                          <a:rPr lang="en-US" sz="2000" b="1" i="1" smtClean="0">
                            <a:solidFill>
                              <a:srgbClr val="292929"/>
                            </a:solidFill>
                            <a:latin typeface="Cambria Math" panose="02040503050406030204" pitchFamily="18" charset="0"/>
                          </a:rPr>
                          <m:t>𝟕</m:t>
                        </m:r>
                      </m:den>
                    </m:f>
                    <m:sSub>
                      <m:sSubPr>
                        <m:ctrlPr>
                          <a:rPr lang="en-US" sz="2000" b="1" i="1">
                            <a:solidFill>
                              <a:srgbClr val="292929"/>
                            </a:solidFill>
                            <a:latin typeface="Cambria Math" panose="02040503050406030204" pitchFamily="18" charset="0"/>
                          </a:rPr>
                        </m:ctrlPr>
                      </m:sSubPr>
                      <m:e>
                        <m:r>
                          <a:rPr lang="en-US" sz="2000" b="1" i="1">
                            <a:solidFill>
                              <a:srgbClr val="292929"/>
                            </a:solidFill>
                            <a:latin typeface="Cambria Math" panose="02040503050406030204" pitchFamily="18" charset="0"/>
                          </a:rPr>
                          <m:t>𝒍𝒐𝒈</m:t>
                        </m:r>
                      </m:e>
                      <m:sub>
                        <m:r>
                          <a:rPr lang="en-US" sz="2000" b="1" i="1">
                            <a:solidFill>
                              <a:srgbClr val="292929"/>
                            </a:solidFill>
                            <a:latin typeface="Cambria Math" panose="02040503050406030204" pitchFamily="18" charset="0"/>
                          </a:rPr>
                          <m:t>𝟐</m:t>
                        </m:r>
                      </m:sub>
                    </m:sSub>
                    <m:d>
                      <m:dPr>
                        <m:ctrlPr>
                          <a:rPr lang="en-US" sz="2000" b="1" i="1">
                            <a:solidFill>
                              <a:srgbClr val="292929"/>
                            </a:solidFill>
                            <a:latin typeface="Cambria Math" panose="02040503050406030204" pitchFamily="18" charset="0"/>
                          </a:rPr>
                        </m:ctrlPr>
                      </m:dPr>
                      <m:e>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𝟔</m:t>
                            </m:r>
                          </m:num>
                          <m:den>
                            <m:r>
                              <a:rPr lang="en-US" sz="2000" b="1" i="1" smtClean="0">
                                <a:solidFill>
                                  <a:srgbClr val="292929"/>
                                </a:solidFill>
                                <a:latin typeface="Cambria Math" panose="02040503050406030204" pitchFamily="18" charset="0"/>
                              </a:rPr>
                              <m:t>𝟕</m:t>
                            </m:r>
                          </m:den>
                        </m:f>
                      </m:e>
                    </m:d>
                    <m:r>
                      <a:rPr lang="en-US" sz="2000" b="1" i="1">
                        <a:solidFill>
                          <a:srgbClr val="292929"/>
                        </a:solidFill>
                        <a:latin typeface="Cambria Math" panose="02040503050406030204" pitchFamily="18" charset="0"/>
                      </a:rPr>
                      <m:t>−</m:t>
                    </m:r>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𝟐</m:t>
                        </m:r>
                      </m:num>
                      <m:den>
                        <m:r>
                          <a:rPr lang="en-US" sz="2000" b="1" i="1" smtClean="0">
                            <a:solidFill>
                              <a:srgbClr val="292929"/>
                            </a:solidFill>
                            <a:latin typeface="Cambria Math" panose="02040503050406030204" pitchFamily="18" charset="0"/>
                          </a:rPr>
                          <m:t>𝟕</m:t>
                        </m:r>
                      </m:den>
                    </m:f>
                    <m:sSub>
                      <m:sSubPr>
                        <m:ctrlPr>
                          <a:rPr lang="en-US" sz="2000" b="1" i="1">
                            <a:solidFill>
                              <a:srgbClr val="292929"/>
                            </a:solidFill>
                            <a:latin typeface="Cambria Math" panose="02040503050406030204" pitchFamily="18" charset="0"/>
                          </a:rPr>
                        </m:ctrlPr>
                      </m:sSubPr>
                      <m:e>
                        <m:r>
                          <a:rPr lang="en-US" sz="2000" b="1" i="1">
                            <a:solidFill>
                              <a:srgbClr val="292929"/>
                            </a:solidFill>
                            <a:latin typeface="Cambria Math" panose="02040503050406030204" pitchFamily="18" charset="0"/>
                          </a:rPr>
                          <m:t>𝒍𝒐𝒈</m:t>
                        </m:r>
                      </m:e>
                      <m:sub>
                        <m:r>
                          <a:rPr lang="en-US" sz="2000" b="1" i="1">
                            <a:solidFill>
                              <a:srgbClr val="292929"/>
                            </a:solidFill>
                            <a:latin typeface="Cambria Math" panose="02040503050406030204" pitchFamily="18" charset="0"/>
                          </a:rPr>
                          <m:t>𝟐</m:t>
                        </m:r>
                      </m:sub>
                    </m:sSub>
                    <m:d>
                      <m:dPr>
                        <m:ctrlPr>
                          <a:rPr lang="en-US" sz="2000" b="1" i="1">
                            <a:solidFill>
                              <a:srgbClr val="292929"/>
                            </a:solidFill>
                            <a:latin typeface="Cambria Math" panose="02040503050406030204" pitchFamily="18" charset="0"/>
                          </a:rPr>
                        </m:ctrlPr>
                      </m:dPr>
                      <m:e>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𝟒</m:t>
                            </m:r>
                          </m:num>
                          <m:den>
                            <m:r>
                              <a:rPr lang="en-US" sz="2000" b="1" i="1" smtClean="0">
                                <a:solidFill>
                                  <a:srgbClr val="292929"/>
                                </a:solidFill>
                                <a:latin typeface="Cambria Math" panose="02040503050406030204" pitchFamily="18" charset="0"/>
                              </a:rPr>
                              <m:t>𝟕</m:t>
                            </m:r>
                          </m:den>
                        </m:f>
                      </m:e>
                    </m:d>
                    <m:r>
                      <a:rPr lang="en-US" sz="2000" b="1" i="1" smtClean="0">
                        <a:solidFill>
                          <a:srgbClr val="292929"/>
                        </a:solidFill>
                        <a:latin typeface="Cambria Math" panose="02040503050406030204" pitchFamily="18" charset="0"/>
                      </a:rPr>
                      <m:t>=</m:t>
                    </m:r>
                    <m:r>
                      <a:rPr lang="en-US" sz="2000" b="1" i="1" smtClean="0">
                        <a:solidFill>
                          <a:srgbClr val="292929"/>
                        </a:solidFill>
                        <a:latin typeface="Cambria Math" panose="02040503050406030204" pitchFamily="18" charset="0"/>
                      </a:rPr>
                      <m:t>𝟎</m:t>
                    </m:r>
                    <m:r>
                      <a:rPr lang="en-US" sz="2000" b="1" i="1" smtClean="0">
                        <a:solidFill>
                          <a:srgbClr val="292929"/>
                        </a:solidFill>
                        <a:latin typeface="Cambria Math" panose="02040503050406030204" pitchFamily="18" charset="0"/>
                      </a:rPr>
                      <m:t>.</m:t>
                    </m:r>
                    <m:r>
                      <a:rPr lang="en-US" sz="2000" b="1" i="1" smtClean="0">
                        <a:solidFill>
                          <a:srgbClr val="292929"/>
                        </a:solidFill>
                        <a:latin typeface="Cambria Math" panose="02040503050406030204" pitchFamily="18" charset="0"/>
                      </a:rPr>
                      <m:t>𝟗𝟖𝟓𝟐</m:t>
                    </m:r>
                  </m:oMath>
                </a14:m>
                <a:endParaRPr lang="en-US" sz="2000" b="1" dirty="0">
                  <a:solidFill>
                    <a:srgbClr val="292929"/>
                  </a:solidFill>
                  <a:latin typeface="charter"/>
                </a:endParaRP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Normal</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𝟔</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𝟏</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𝟎</m:t>
                    </m:r>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𝟓𝟗𝟏𝟔</m:t>
                    </m:r>
                  </m:oMath>
                </a14:m>
                <a:endParaRPr lang="pt-BR" sz="2000" b="1" i="0" dirty="0">
                  <a:solidFill>
                    <a:srgbClr val="292929"/>
                  </a:solidFill>
                  <a:effectLst/>
                  <a:latin typeface="charter"/>
                </a:endParaRPr>
              </a:p>
            </p:txBody>
          </p:sp>
        </mc:Choice>
        <mc:Fallback>
          <p:sp>
            <p:nvSpPr>
              <p:cNvPr id="3" name="Content Placeholder 2">
                <a:extLst>
                  <a:ext uri="{FF2B5EF4-FFF2-40B4-BE49-F238E27FC236}">
                    <a16:creationId xmlns:a16="http://schemas.microsoft.com/office/drawing/2014/main" xmlns="" xmlns:a14="http://schemas.microsoft.com/office/drawing/2010/main" id="{5CDC0228-D9C6-A898-4993-F747608F2DDC}"/>
                  </a:ext>
                </a:extLst>
              </p:cNvPr>
              <p:cNvSpPr>
                <a:spLocks noGrp="1" noRot="1" noChangeAspect="1" noMove="1" noResize="1" noEditPoints="1" noAdjustHandles="1" noChangeArrowheads="1" noChangeShapeType="1" noTextEdit="1"/>
              </p:cNvSpPr>
              <p:nvPr>
                <p:ph idx="1"/>
              </p:nvPr>
            </p:nvSpPr>
            <p:spPr>
              <a:xfrm>
                <a:off x="457200" y="1600201"/>
                <a:ext cx="10972800" cy="4525963"/>
              </a:xfrm>
              <a:blipFill rotWithShape="0">
                <a:blip r:embed="rId2"/>
                <a:stretch>
                  <a:fillRect l="-722" t="-94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xmlns="" id="{2ED51F95-200D-4F8E-D097-C56A6931146B}"/>
              </a:ext>
            </a:extLst>
          </p:cNvPr>
          <p:cNvSpPr>
            <a:spLocks noGrp="1"/>
          </p:cNvSpPr>
          <p:nvPr>
            <p:ph type="dt" sz="half" idx="10"/>
          </p:nvPr>
        </p:nvSpPr>
        <p:spPr/>
        <p:txBody>
          <a:bodyPr/>
          <a:lstStyle/>
          <a:p>
            <a:fld id="{EDE3AE94-FBBE-4283-837A-3E80D8E8DEC3}" type="datetime1">
              <a:rPr lang="en-US" smtClean="0"/>
              <a:t>3/2/2024</a:t>
            </a:fld>
            <a:endParaRPr lang="en-US"/>
          </a:p>
        </p:txBody>
      </p:sp>
      <p:sp>
        <p:nvSpPr>
          <p:cNvPr id="5" name="Footer Placeholder 4">
            <a:extLst>
              <a:ext uri="{FF2B5EF4-FFF2-40B4-BE49-F238E27FC236}">
                <a16:creationId xmlns:a16="http://schemas.microsoft.com/office/drawing/2014/main" xmlns="" id="{67A8DDC2-4B75-B5EC-807C-E539AA0841C4}"/>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a16="http://schemas.microsoft.com/office/drawing/2014/main" xmlns="" id="{98E83C55-085A-53E9-CE90-3A6FDAD1D264}"/>
              </a:ext>
            </a:extLst>
          </p:cNvPr>
          <p:cNvSpPr>
            <a:spLocks noGrp="1"/>
          </p:cNvSpPr>
          <p:nvPr>
            <p:ph type="sldNum" sz="quarter" idx="12"/>
          </p:nvPr>
        </p:nvSpPr>
        <p:spPr/>
        <p:txBody>
          <a:bodyPr/>
          <a:lstStyle/>
          <a:p>
            <a:fld id="{07CE569E-9B7C-4CB9-AB80-C0841F922CFF}" type="slidenum">
              <a:rPr lang="en-US" smtClean="0"/>
              <a:pPr/>
              <a:t>35</a:t>
            </a:fld>
            <a:endParaRPr lang="en-US" b="1"/>
          </a:p>
        </p:txBody>
      </p:sp>
      <p:pic>
        <p:nvPicPr>
          <p:cNvPr id="7" name="Picture 2">
            <a:extLst>
              <a:ext uri="{FF2B5EF4-FFF2-40B4-BE49-F238E27FC236}">
                <a16:creationId xmlns:a16="http://schemas.microsoft.com/office/drawing/2014/main" xmlns="" id="{429E0F3F-02FF-0AEF-27A0-D9CBBB0D5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231705"/>
            <a:ext cx="5769647" cy="3169095"/>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6797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837CA0-4C7B-02A7-AA7B-89E017769C6A}"/>
              </a:ext>
            </a:extLst>
          </p:cNvPr>
          <p:cNvSpPr>
            <a:spLocks noGrp="1"/>
          </p:cNvSpPr>
          <p:nvPr>
            <p:ph type="title"/>
          </p:nvPr>
        </p:nvSpPr>
        <p:spPr/>
        <p:txBody>
          <a:bodyPr>
            <a:normAutofit fontScale="90000"/>
          </a:bodyPr>
          <a:lstStyle/>
          <a:p>
            <a:r>
              <a:rPr lang="en-US" b="1" i="1" dirty="0">
                <a:solidFill>
                  <a:srgbClr val="292929"/>
                </a:solidFill>
                <a:effectLst/>
                <a:latin typeface="charter"/>
              </a:rPr>
              <a:t>Step 2: Calculate average weighted entropy for each attribute (</a:t>
            </a:r>
            <a:r>
              <a:rPr lang="en-US" b="1" i="1" dirty="0" err="1">
                <a:solidFill>
                  <a:srgbClr val="292929"/>
                </a:solidFill>
                <a:effectLst/>
                <a:latin typeface="charter"/>
              </a:rPr>
              <a:t>Cont</a:t>
            </a:r>
            <a:r>
              <a:rPr lang="en-US" b="1" i="1" dirty="0">
                <a:solidFill>
                  <a:srgbClr val="292929"/>
                </a:solidFill>
                <a:effectLst/>
                <a:latin typeface="charter"/>
              </a:rPr>
              <a: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5CDC0228-D9C6-A898-4993-F747608F2DDC}"/>
                  </a:ext>
                </a:extLst>
              </p:cNvPr>
              <p:cNvSpPr>
                <a:spLocks noGrp="1"/>
              </p:cNvSpPr>
              <p:nvPr>
                <p:ph idx="1"/>
              </p:nvPr>
            </p:nvSpPr>
            <p:spPr/>
            <p:txBody>
              <a:bodyPr>
                <a:normAutofit/>
              </a:bodyPr>
              <a:lstStyle/>
              <a:p>
                <a:pPr algn="l"/>
                <a:r>
                  <a:rPr lang="en-US" sz="2400" i="1" u="sng" dirty="0">
                    <a:solidFill>
                      <a:srgbClr val="292929"/>
                    </a:solidFill>
                    <a:latin typeface="charter"/>
                  </a:rPr>
                  <a:t>For Wind:  </a:t>
                </a:r>
                <a:r>
                  <a:rPr lang="en-US" sz="2400" i="1" u="sng" dirty="0">
                    <a:solidFill>
                      <a:srgbClr val="C00000"/>
                    </a:solidFill>
                    <a:latin typeface="charter"/>
                  </a:rPr>
                  <a:t>Values(Wind)= Weak, Strong</a:t>
                </a: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Weak</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𝟔</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𝟐</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rPr>
                      <m:t>=</m:t>
                    </m:r>
                    <m:r>
                      <a:rPr lang="en-US" sz="2000" b="1" i="1" smtClean="0">
                        <a:solidFill>
                          <a:srgbClr val="292929"/>
                        </a:solidFill>
                        <a:latin typeface="Cambria Math" panose="02040503050406030204" pitchFamily="18" charset="0"/>
                      </a:rPr>
                      <m:t>𝟎</m:t>
                    </m:r>
                    <m:r>
                      <a:rPr lang="en-US" sz="2000" b="1" i="1" smtClean="0">
                        <a:solidFill>
                          <a:srgbClr val="292929"/>
                        </a:solidFill>
                        <a:latin typeface="Cambria Math" panose="02040503050406030204" pitchFamily="18" charset="0"/>
                      </a:rPr>
                      <m:t>.</m:t>
                    </m:r>
                    <m:r>
                      <a:rPr lang="en-US" sz="2000" b="1" i="1" smtClean="0">
                        <a:solidFill>
                          <a:srgbClr val="292929"/>
                        </a:solidFill>
                        <a:latin typeface="Cambria Math" panose="02040503050406030204" pitchFamily="18" charset="0"/>
                      </a:rPr>
                      <m:t>𝟖𝟏𝟏𝟑</m:t>
                    </m:r>
                  </m:oMath>
                </a14:m>
                <a:endParaRPr lang="en-US" sz="2000" b="1" dirty="0">
                  <a:solidFill>
                    <a:srgbClr val="292929"/>
                  </a:solidFill>
                  <a:latin typeface="charter"/>
                </a:endParaRP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Strong</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𝟑</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𝟑</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𝟏</m:t>
                    </m:r>
                  </m:oMath>
                </a14:m>
                <a:endParaRPr lang="pt-BR" sz="2000" b="1" i="0" dirty="0">
                  <a:solidFill>
                    <a:srgbClr val="292929"/>
                  </a:solidFill>
                  <a:effectLst/>
                  <a:latin typeface="charter"/>
                </a:endParaRPr>
              </a:p>
              <a:p>
                <a:pPr algn="l"/>
                <a:endParaRPr lang="en-US" sz="2400" b="1" dirty="0"/>
              </a:p>
            </p:txBody>
          </p:sp>
        </mc:Choice>
        <mc:Fallback xmlns="">
          <p:sp>
            <p:nvSpPr>
              <p:cNvPr id="3" name="Content Placeholder 2">
                <a:extLst>
                  <a:ext uri="{FF2B5EF4-FFF2-40B4-BE49-F238E27FC236}">
                    <a16:creationId xmlns="" xmlns:a16="http://schemas.microsoft.com/office/drawing/2014/main" xmlns:a14="http://schemas.microsoft.com/office/drawing/2010/main" id="{5CDC0228-D9C6-A898-4993-F747608F2DDC}"/>
                  </a:ext>
                </a:extLst>
              </p:cNvPr>
              <p:cNvSpPr>
                <a:spLocks noGrp="1" noRot="1" noChangeAspect="1" noMove="1" noResize="1" noEditPoints="1" noAdjustHandles="1" noChangeArrowheads="1" noChangeShapeType="1" noTextEdit="1"/>
              </p:cNvSpPr>
              <p:nvPr>
                <p:ph idx="1"/>
              </p:nvPr>
            </p:nvSpPr>
            <p:spPr>
              <a:blipFill rotWithShape="0">
                <a:blip r:embed="rId2"/>
                <a:stretch>
                  <a:fillRect l="-722" t="-94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xmlns="" id="{2ED51F95-200D-4F8E-D097-C56A6931146B}"/>
              </a:ext>
            </a:extLst>
          </p:cNvPr>
          <p:cNvSpPr>
            <a:spLocks noGrp="1"/>
          </p:cNvSpPr>
          <p:nvPr>
            <p:ph type="dt" sz="half" idx="10"/>
          </p:nvPr>
        </p:nvSpPr>
        <p:spPr/>
        <p:txBody>
          <a:bodyPr/>
          <a:lstStyle/>
          <a:p>
            <a:fld id="{EDE3AE94-FBBE-4283-837A-3E80D8E8DEC3}" type="datetime1">
              <a:rPr lang="en-US" smtClean="0"/>
              <a:t>3/2/2024</a:t>
            </a:fld>
            <a:endParaRPr lang="en-US"/>
          </a:p>
        </p:txBody>
      </p:sp>
      <p:sp>
        <p:nvSpPr>
          <p:cNvPr id="5" name="Footer Placeholder 4">
            <a:extLst>
              <a:ext uri="{FF2B5EF4-FFF2-40B4-BE49-F238E27FC236}">
                <a16:creationId xmlns:a16="http://schemas.microsoft.com/office/drawing/2014/main" xmlns="" id="{67A8DDC2-4B75-B5EC-807C-E539AA0841C4}"/>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a16="http://schemas.microsoft.com/office/drawing/2014/main" xmlns="" id="{98E83C55-085A-53E9-CE90-3A6FDAD1D264}"/>
              </a:ext>
            </a:extLst>
          </p:cNvPr>
          <p:cNvSpPr>
            <a:spLocks noGrp="1"/>
          </p:cNvSpPr>
          <p:nvPr>
            <p:ph type="sldNum" sz="quarter" idx="12"/>
          </p:nvPr>
        </p:nvSpPr>
        <p:spPr/>
        <p:txBody>
          <a:bodyPr/>
          <a:lstStyle/>
          <a:p>
            <a:fld id="{07CE569E-9B7C-4CB9-AB80-C0841F922CFF}" type="slidenum">
              <a:rPr lang="en-US" smtClean="0"/>
              <a:pPr/>
              <a:t>36</a:t>
            </a:fld>
            <a:endParaRPr lang="en-US" b="1"/>
          </a:p>
        </p:txBody>
      </p:sp>
      <p:pic>
        <p:nvPicPr>
          <p:cNvPr id="7" name="Picture 2">
            <a:extLst>
              <a:ext uri="{FF2B5EF4-FFF2-40B4-BE49-F238E27FC236}">
                <a16:creationId xmlns:a16="http://schemas.microsoft.com/office/drawing/2014/main" xmlns="" id="{429E0F3F-02FF-0AEF-27A0-D9CBBB0D5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0353" y="2664749"/>
            <a:ext cx="6261645" cy="3439335"/>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1582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F6505B-07F3-C9A9-5492-388BEA50179E}"/>
              </a:ext>
            </a:extLst>
          </p:cNvPr>
          <p:cNvSpPr>
            <a:spLocks noGrp="1"/>
          </p:cNvSpPr>
          <p:nvPr>
            <p:ph type="title"/>
          </p:nvPr>
        </p:nvSpPr>
        <p:spPr/>
        <p:txBody>
          <a:bodyPr/>
          <a:lstStyle/>
          <a:p>
            <a:r>
              <a:rPr lang="en-US" dirty="0"/>
              <a:t>Step3: Find the information gain: Outlook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E65D7F6F-3218-6F34-3180-39C831E24D8C}"/>
                  </a:ext>
                </a:extLst>
              </p:cNvPr>
              <p:cNvSpPr>
                <a:spLocks noGrp="1"/>
              </p:cNvSpPr>
              <p:nvPr>
                <p:ph idx="1"/>
              </p:nvPr>
            </p:nvSpPr>
            <p:spPr>
              <a:xfrm>
                <a:off x="486746" y="4038600"/>
                <a:ext cx="10714654" cy="2667000"/>
              </a:xfrm>
            </p:spPr>
            <p:txBody>
              <a:bodyPr>
                <a:normAutofit/>
              </a:bodyPr>
              <a:lstStyle/>
              <a:p>
                <a:pPr marL="0" indent="0" algn="l">
                  <a:buNone/>
                </a:pPr>
                <a14:m>
                  <m:oMathPara xmlns:m="http://schemas.openxmlformats.org/officeDocument/2006/math">
                    <m:oMathParaPr>
                      <m:jc m:val="centerGroup"/>
                    </m:oMathParaPr>
                    <m:oMath xmlns:m="http://schemas.openxmlformats.org/officeDocument/2006/math">
                      <m:r>
                        <a:rPr lang="en-US" b="0" i="1" smtClean="0">
                          <a:solidFill>
                            <a:srgbClr val="FF0000">
                              <a:alpha val="70000"/>
                            </a:srgbClr>
                          </a:solidFill>
                          <a:latin typeface="Cambria Math" panose="02040503050406030204" pitchFamily="18" charset="0"/>
                        </a:rPr>
                        <m:t>𝐺𝑎𝑖𝑛</m:t>
                      </m:r>
                      <m:d>
                        <m:dPr>
                          <m:ctrlPr>
                            <a:rPr lang="en-US" b="0" i="1" smtClean="0">
                              <a:solidFill>
                                <a:srgbClr val="FF0000">
                                  <a:alpha val="70000"/>
                                </a:srgbClr>
                              </a:solidFill>
                              <a:latin typeface="Cambria Math" panose="02040503050406030204" pitchFamily="18" charset="0"/>
                            </a:rPr>
                          </m:ctrlPr>
                        </m:dPr>
                        <m:e>
                          <m:r>
                            <a:rPr lang="en-US" b="0" i="1" smtClean="0">
                              <a:solidFill>
                                <a:srgbClr val="FF0000">
                                  <a:alpha val="70000"/>
                                </a:srgbClr>
                              </a:solidFill>
                              <a:latin typeface="Cambria Math" panose="02040503050406030204" pitchFamily="18" charset="0"/>
                            </a:rPr>
                            <m:t>𝑆</m:t>
                          </m:r>
                          <m:r>
                            <a:rPr lang="en-US" b="0" i="1" smtClean="0">
                              <a:solidFill>
                                <a:srgbClr val="FF0000">
                                  <a:alpha val="70000"/>
                                </a:srgbClr>
                              </a:solidFill>
                              <a:latin typeface="Cambria Math" panose="02040503050406030204" pitchFamily="18" charset="0"/>
                            </a:rPr>
                            <m:t>,</m:t>
                          </m:r>
                          <m:r>
                            <a:rPr lang="en-US" b="0" i="1" smtClean="0">
                              <a:solidFill>
                                <a:srgbClr val="FF0000">
                                  <a:alpha val="70000"/>
                                </a:srgbClr>
                              </a:solidFill>
                              <a:latin typeface="Cambria Math" panose="02040503050406030204" pitchFamily="18" charset="0"/>
                            </a:rPr>
                            <m:t>𝑂𝑢𝑡𝑙𝑜𝑜𝑘</m:t>
                          </m:r>
                        </m:e>
                      </m:d>
                      <m:r>
                        <a:rPr lang="en-US" i="1" smtClean="0">
                          <a:solidFill>
                            <a:srgbClr val="FF0000">
                              <a:alpha val="70000"/>
                            </a:srgbClr>
                          </a:solidFill>
                          <a:latin typeface="Cambria Math" panose="02040503050406030204" pitchFamily="18" charset="0"/>
                        </a:rPr>
                        <m:t>=</m:t>
                      </m:r>
                      <m:r>
                        <a:rPr lang="en-US" b="0" i="1" smtClean="0">
                          <a:solidFill>
                            <a:srgbClr val="FF0000">
                              <a:alpha val="70000"/>
                            </a:srgbClr>
                          </a:solidFill>
                          <a:latin typeface="Cambria Math" panose="02040503050406030204" pitchFamily="18" charset="0"/>
                        </a:rPr>
                        <m:t>𝐸𝑛𝑡𝑟𝑜𝑝𝑦</m:t>
                      </m:r>
                      <m:d>
                        <m:dPr>
                          <m:ctrlPr>
                            <a:rPr lang="en-US" b="0" i="1" smtClean="0">
                              <a:solidFill>
                                <a:srgbClr val="FF0000">
                                  <a:alpha val="70000"/>
                                </a:srgbClr>
                              </a:solidFill>
                              <a:latin typeface="Cambria Math" panose="02040503050406030204" pitchFamily="18" charset="0"/>
                            </a:rPr>
                          </m:ctrlPr>
                        </m:dPr>
                        <m:e>
                          <m:r>
                            <a:rPr lang="en-US" b="0" i="1" smtClean="0">
                              <a:solidFill>
                                <a:srgbClr val="FF0000">
                                  <a:alpha val="70000"/>
                                </a:srgbClr>
                              </a:solidFill>
                              <a:latin typeface="Cambria Math" panose="02040503050406030204" pitchFamily="18" charset="0"/>
                            </a:rPr>
                            <m:t>𝑆</m:t>
                          </m:r>
                        </m:e>
                      </m:d>
                      <m:r>
                        <a:rPr lang="en-US" b="0" i="1" smtClean="0">
                          <a:solidFill>
                            <a:srgbClr val="FF0000">
                              <a:alpha val="70000"/>
                            </a:srgbClr>
                          </a:solidFill>
                          <a:latin typeface="Cambria Math" panose="02040503050406030204" pitchFamily="18" charset="0"/>
                        </a:rPr>
                        <m:t>−</m:t>
                      </m:r>
                      <m:nary>
                        <m:naryPr>
                          <m:chr m:val="∑"/>
                          <m:supHide m:val="on"/>
                          <m:ctrlPr>
                            <a:rPr lang="en-US" b="0" i="1" smtClean="0">
                              <a:solidFill>
                                <a:srgbClr val="FF0000">
                                  <a:alpha val="70000"/>
                                </a:srgbClr>
                              </a:solidFill>
                              <a:latin typeface="Cambria Math" panose="02040503050406030204" pitchFamily="18" charset="0"/>
                            </a:rPr>
                          </m:ctrlPr>
                        </m:naryPr>
                        <m:sub>
                          <m:r>
                            <m:rPr>
                              <m:brk m:alnAt="7"/>
                            </m:rPr>
                            <a:rPr lang="en-US" b="0" i="1" smtClean="0">
                              <a:solidFill>
                                <a:srgbClr val="FF0000">
                                  <a:alpha val="70000"/>
                                </a:srgbClr>
                              </a:solidFill>
                              <a:latin typeface="Cambria Math" panose="02040503050406030204" pitchFamily="18" charset="0"/>
                            </a:rPr>
                            <m:t>𝑣</m:t>
                          </m:r>
                          <m:r>
                            <a:rPr lang="en-US" b="0" i="1" smtClean="0">
                              <a:solidFill>
                                <a:srgbClr val="FF0000">
                                  <a:alpha val="70000"/>
                                </a:srgbClr>
                              </a:solidFill>
                              <a:latin typeface="Cambria Math" panose="02040503050406030204" pitchFamily="18" charset="0"/>
                              <a:ea typeface="Cambria Math" panose="02040503050406030204" pitchFamily="18" charset="0"/>
                            </a:rPr>
                            <m:t>∈</m:t>
                          </m:r>
                          <m:d>
                            <m:dPr>
                              <m:ctrlPr>
                                <a:rPr lang="en-US" b="0" i="1" smtClean="0">
                                  <a:solidFill>
                                    <a:srgbClr val="FF0000">
                                      <a:alpha val="70000"/>
                                    </a:srgbClr>
                                  </a:solidFill>
                                  <a:latin typeface="Cambria Math" panose="02040503050406030204" pitchFamily="18" charset="0"/>
                                  <a:ea typeface="Cambria Math" panose="02040503050406030204" pitchFamily="18" charset="0"/>
                                </a:rPr>
                              </m:ctrlPr>
                            </m:dPr>
                            <m:e>
                              <m:r>
                                <m:rPr>
                                  <m:brk m:alnAt="7"/>
                                </m:rPr>
                                <a:rPr lang="en-US" b="0" i="1" smtClean="0">
                                  <a:solidFill>
                                    <a:srgbClr val="FF0000">
                                      <a:alpha val="70000"/>
                                    </a:srgbClr>
                                  </a:solidFill>
                                  <a:latin typeface="Cambria Math" panose="02040503050406030204" pitchFamily="18" charset="0"/>
                                  <a:ea typeface="Cambria Math" panose="02040503050406030204" pitchFamily="18" charset="0"/>
                                </a:rPr>
                                <m:t>𝑆</m:t>
                              </m:r>
                              <m:r>
                                <a:rPr lang="en-US" b="0" i="1" smtClean="0">
                                  <a:solidFill>
                                    <a:srgbClr val="FF0000">
                                      <a:alpha val="70000"/>
                                    </a:srgbClr>
                                  </a:solidFill>
                                  <a:latin typeface="Cambria Math" panose="02040503050406030204" pitchFamily="18" charset="0"/>
                                  <a:ea typeface="Cambria Math" panose="02040503050406030204" pitchFamily="18" charset="0"/>
                                </a:rPr>
                                <m:t>𝑢𝑛𝑛𝑦</m:t>
                              </m:r>
                              <m:r>
                                <a:rPr lang="en-US" b="0" i="1" smtClean="0">
                                  <a:solidFill>
                                    <a:srgbClr val="FF0000">
                                      <a:alpha val="70000"/>
                                    </a:srgbClr>
                                  </a:solidFill>
                                  <a:latin typeface="Cambria Math" panose="02040503050406030204" pitchFamily="18" charset="0"/>
                                  <a:ea typeface="Cambria Math" panose="02040503050406030204" pitchFamily="18" charset="0"/>
                                </a:rPr>
                                <m:t>, </m:t>
                              </m:r>
                              <m:r>
                                <a:rPr lang="en-US" b="0" i="1" smtClean="0">
                                  <a:solidFill>
                                    <a:srgbClr val="FF0000">
                                      <a:alpha val="70000"/>
                                    </a:srgbClr>
                                  </a:solidFill>
                                  <a:latin typeface="Cambria Math" panose="02040503050406030204" pitchFamily="18" charset="0"/>
                                  <a:ea typeface="Cambria Math" panose="02040503050406030204" pitchFamily="18" charset="0"/>
                                </a:rPr>
                                <m:t>𝑂𝑣𝑒𝑟𝑐𝑎𝑠𝑡</m:t>
                              </m:r>
                              <m:r>
                                <a:rPr lang="en-US" b="0" i="1" smtClean="0">
                                  <a:solidFill>
                                    <a:srgbClr val="FF0000">
                                      <a:alpha val="70000"/>
                                    </a:srgbClr>
                                  </a:solidFill>
                                  <a:latin typeface="Cambria Math" panose="02040503050406030204" pitchFamily="18" charset="0"/>
                                  <a:ea typeface="Cambria Math" panose="02040503050406030204" pitchFamily="18" charset="0"/>
                                </a:rPr>
                                <m:t>, </m:t>
                              </m:r>
                              <m:r>
                                <a:rPr lang="en-US" b="0" i="1" smtClean="0">
                                  <a:solidFill>
                                    <a:srgbClr val="FF0000">
                                      <a:alpha val="70000"/>
                                    </a:srgbClr>
                                  </a:solidFill>
                                  <a:latin typeface="Cambria Math" panose="02040503050406030204" pitchFamily="18" charset="0"/>
                                  <a:ea typeface="Cambria Math" panose="02040503050406030204" pitchFamily="18" charset="0"/>
                                </a:rPr>
                                <m:t>𝑅𝑎𝑖𝑛</m:t>
                              </m:r>
                            </m:e>
                          </m:d>
                        </m:sub>
                        <m:sup/>
                        <m:e>
                          <m:f>
                            <m:fPr>
                              <m:ctrlPr>
                                <a:rPr lang="en-US" b="0" i="1" smtClean="0">
                                  <a:solidFill>
                                    <a:srgbClr val="FF0000">
                                      <a:alpha val="70000"/>
                                    </a:srgbClr>
                                  </a:solidFill>
                                  <a:latin typeface="Cambria Math" panose="02040503050406030204" pitchFamily="18" charset="0"/>
                                </a:rPr>
                              </m:ctrlPr>
                            </m:fPr>
                            <m:num>
                              <m:d>
                                <m:dPr>
                                  <m:begChr m:val="|"/>
                                  <m:endChr m:val="|"/>
                                  <m:ctrlPr>
                                    <a:rPr lang="en-US" b="0" i="1" smtClean="0">
                                      <a:solidFill>
                                        <a:srgbClr val="FF0000">
                                          <a:alpha val="70000"/>
                                        </a:srgbClr>
                                      </a:solidFill>
                                      <a:latin typeface="Cambria Math" panose="02040503050406030204" pitchFamily="18" charset="0"/>
                                    </a:rPr>
                                  </m:ctrlPr>
                                </m:dPr>
                                <m:e>
                                  <m:sSub>
                                    <m:sSubPr>
                                      <m:ctrlPr>
                                        <a:rPr lang="en-US" b="0" i="1" smtClean="0">
                                          <a:solidFill>
                                            <a:srgbClr val="FF0000">
                                              <a:alpha val="70000"/>
                                            </a:srgbClr>
                                          </a:solidFill>
                                          <a:latin typeface="Cambria Math" panose="02040503050406030204" pitchFamily="18" charset="0"/>
                                        </a:rPr>
                                      </m:ctrlPr>
                                    </m:sSubPr>
                                    <m:e>
                                      <m:r>
                                        <a:rPr lang="en-US" b="0" i="1" smtClean="0">
                                          <a:solidFill>
                                            <a:srgbClr val="FF0000">
                                              <a:alpha val="70000"/>
                                            </a:srgbClr>
                                          </a:solidFill>
                                          <a:latin typeface="Cambria Math" panose="02040503050406030204" pitchFamily="18" charset="0"/>
                                        </a:rPr>
                                        <m:t>𝑆</m:t>
                                      </m:r>
                                    </m:e>
                                    <m:sub>
                                      <m:r>
                                        <a:rPr lang="en-US" b="0" i="1" smtClean="0">
                                          <a:solidFill>
                                            <a:srgbClr val="FF0000">
                                              <a:alpha val="70000"/>
                                            </a:srgbClr>
                                          </a:solidFill>
                                          <a:latin typeface="Cambria Math" panose="02040503050406030204" pitchFamily="18" charset="0"/>
                                        </a:rPr>
                                        <m:t>𝑣</m:t>
                                      </m:r>
                                    </m:sub>
                                  </m:sSub>
                                </m:e>
                              </m:d>
                            </m:num>
                            <m:den>
                              <m:d>
                                <m:dPr>
                                  <m:begChr m:val="|"/>
                                  <m:endChr m:val="|"/>
                                  <m:ctrlPr>
                                    <a:rPr lang="en-US" b="0" i="1" smtClean="0">
                                      <a:solidFill>
                                        <a:srgbClr val="FF0000">
                                          <a:alpha val="70000"/>
                                        </a:srgbClr>
                                      </a:solidFill>
                                      <a:latin typeface="Cambria Math" panose="02040503050406030204" pitchFamily="18" charset="0"/>
                                    </a:rPr>
                                  </m:ctrlPr>
                                </m:dPr>
                                <m:e>
                                  <m:r>
                                    <a:rPr lang="en-US" b="0" i="1" smtClean="0">
                                      <a:solidFill>
                                        <a:srgbClr val="FF0000">
                                          <a:alpha val="70000"/>
                                        </a:srgbClr>
                                      </a:solidFill>
                                      <a:latin typeface="Cambria Math" panose="02040503050406030204" pitchFamily="18" charset="0"/>
                                    </a:rPr>
                                    <m:t>𝑆</m:t>
                                  </m:r>
                                </m:e>
                              </m:d>
                            </m:den>
                          </m:f>
                          <m:r>
                            <a:rPr lang="en-US" b="0" i="1" smtClean="0">
                              <a:solidFill>
                                <a:srgbClr val="FF0000">
                                  <a:alpha val="70000"/>
                                </a:srgbClr>
                              </a:solidFill>
                              <a:latin typeface="Cambria Math" panose="02040503050406030204" pitchFamily="18" charset="0"/>
                            </a:rPr>
                            <m:t>𝐸𝑛𝑡𝑟𝑜𝑝𝑦</m:t>
                          </m:r>
                          <m:d>
                            <m:dPr>
                              <m:ctrlPr>
                                <a:rPr lang="en-US" b="0" i="1" smtClean="0">
                                  <a:solidFill>
                                    <a:srgbClr val="FF0000">
                                      <a:alpha val="70000"/>
                                    </a:srgbClr>
                                  </a:solidFill>
                                  <a:latin typeface="Cambria Math" panose="02040503050406030204" pitchFamily="18" charset="0"/>
                                </a:rPr>
                              </m:ctrlPr>
                            </m:dPr>
                            <m:e>
                              <m:sSub>
                                <m:sSubPr>
                                  <m:ctrlPr>
                                    <a:rPr lang="en-US" b="0" i="1" smtClean="0">
                                      <a:solidFill>
                                        <a:srgbClr val="FF0000">
                                          <a:alpha val="70000"/>
                                        </a:srgbClr>
                                      </a:solidFill>
                                      <a:latin typeface="Cambria Math" panose="02040503050406030204" pitchFamily="18" charset="0"/>
                                    </a:rPr>
                                  </m:ctrlPr>
                                </m:sSubPr>
                                <m:e>
                                  <m:r>
                                    <a:rPr lang="en-US" b="0" i="1" smtClean="0">
                                      <a:solidFill>
                                        <a:srgbClr val="FF0000">
                                          <a:alpha val="70000"/>
                                        </a:srgbClr>
                                      </a:solidFill>
                                      <a:latin typeface="Cambria Math" panose="02040503050406030204" pitchFamily="18" charset="0"/>
                                    </a:rPr>
                                    <m:t>𝑆</m:t>
                                  </m:r>
                                </m:e>
                                <m:sub>
                                  <m:r>
                                    <a:rPr lang="en-US" b="0" i="1" smtClean="0">
                                      <a:solidFill>
                                        <a:srgbClr val="FF0000">
                                          <a:alpha val="70000"/>
                                        </a:srgbClr>
                                      </a:solidFill>
                                      <a:latin typeface="Cambria Math" panose="02040503050406030204" pitchFamily="18" charset="0"/>
                                    </a:rPr>
                                    <m:t>𝑣</m:t>
                                  </m:r>
                                </m:sub>
                              </m:sSub>
                            </m:e>
                          </m:d>
                        </m:e>
                      </m:nary>
                    </m:oMath>
                  </m:oMathPara>
                </a14:m>
                <a:endParaRPr lang="en-US" b="0" dirty="0"/>
              </a:p>
              <a:p>
                <a:pPr marL="0" indent="0" algn="l">
                  <a:buNone/>
                </a:pPr>
                <a:r>
                  <a:rPr lang="en-US" dirty="0">
                    <a:sym typeface="Wingdings" panose="05000000000000000000" pitchFamily="2" charset="2"/>
                  </a:rPr>
                  <a:t> </a:t>
                </a:r>
                <a14:m>
                  <m:oMath xmlns:m="http://schemas.openxmlformats.org/officeDocument/2006/math">
                    <m:r>
                      <m:rPr>
                        <m:nor/>
                      </m:rPr>
                      <a:rPr lang="en-US" dirty="0"/>
                      <m:t>G</m:t>
                    </m:r>
                    <m:r>
                      <m:rPr>
                        <m:nor/>
                      </m:rPr>
                      <a:rPr lang="en-US" b="0" i="0" dirty="0" smtClean="0"/>
                      <m:t>ain</m:t>
                    </m:r>
                    <m:r>
                      <m:rPr>
                        <m:nor/>
                      </m:rPr>
                      <a:rPr lang="en-US" dirty="0"/>
                      <m:t>(</m:t>
                    </m:r>
                    <m:r>
                      <m:rPr>
                        <m:nor/>
                      </m:rPr>
                      <a:rPr lang="en-US" dirty="0"/>
                      <m:t>S</m:t>
                    </m:r>
                    <m:r>
                      <m:rPr>
                        <m:nor/>
                      </m:rPr>
                      <a:rPr lang="en-US" dirty="0"/>
                      <m:t>,</m:t>
                    </m:r>
                    <m:r>
                      <m:rPr>
                        <m:nor/>
                      </m:rPr>
                      <a:rPr lang="en-US" dirty="0"/>
                      <m:t>Outlook</m:t>
                    </m:r>
                    <m:r>
                      <m:rPr>
                        <m:nor/>
                      </m:rPr>
                      <a:rPr lang="en-US" dirty="0"/>
                      <m:t>)= </m:t>
                    </m:r>
                    <m:r>
                      <m:rPr>
                        <m:nor/>
                      </m:rPr>
                      <a:rPr lang="en-US" dirty="0"/>
                      <m:t>H</m:t>
                    </m:r>
                    <m:r>
                      <m:rPr>
                        <m:nor/>
                      </m:rPr>
                      <a:rPr lang="en-US" dirty="0"/>
                      <m:t>(</m:t>
                    </m:r>
                    <m:r>
                      <m:rPr>
                        <m:nor/>
                      </m:rPr>
                      <a:rPr lang="en-US" dirty="0"/>
                      <m:t>s</m:t>
                    </m:r>
                    <m:r>
                      <m:rPr>
                        <m:nor/>
                      </m:rPr>
                      <a:rPr lang="en-US" dirty="0"/>
                      <m:t>)</m:t>
                    </m:r>
                    <m:r>
                      <a:rPr lang="en-US" b="0"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5</m:t>
                        </m:r>
                      </m:num>
                      <m:den>
                        <m:r>
                          <a:rPr lang="en-US" b="0" i="1" dirty="0" smtClean="0">
                            <a:latin typeface="Cambria Math" panose="02040503050406030204" pitchFamily="18" charset="0"/>
                          </a:rPr>
                          <m:t>14</m:t>
                        </m:r>
                      </m:den>
                    </m:f>
                    <m:r>
                      <a:rPr lang="en-US" b="0" i="1" dirty="0" smtClean="0">
                        <a:latin typeface="Cambria Math" panose="02040503050406030204" pitchFamily="18" charset="0"/>
                      </a:rPr>
                      <m:t>𝐸𝑛𝑡𝑟𝑜𝑝𝑦</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𝑆𝑢𝑛𝑛𝑦</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4</m:t>
                        </m:r>
                      </m:num>
                      <m:den>
                        <m:r>
                          <a:rPr lang="en-US" b="0" i="1" dirty="0" smtClean="0">
                            <a:latin typeface="Cambria Math" panose="02040503050406030204" pitchFamily="18" charset="0"/>
                          </a:rPr>
                          <m:t>14</m:t>
                        </m:r>
                      </m:den>
                    </m:f>
                    <m:r>
                      <a:rPr lang="en-US" i="1" dirty="0">
                        <a:latin typeface="Cambria Math" panose="02040503050406030204" pitchFamily="18" charset="0"/>
                      </a:rPr>
                      <m:t>𝐸𝑛𝑡𝑟𝑜𝑝𝑦</m:t>
                    </m:r>
                    <m:d>
                      <m:dPr>
                        <m:ctrlPr>
                          <a:rPr lang="en-US" i="1" dirty="0">
                            <a:latin typeface="Cambria Math" panose="02040503050406030204" pitchFamily="18" charset="0"/>
                          </a:rPr>
                        </m:ctrlPr>
                      </m:dPr>
                      <m:e>
                        <m:r>
                          <a:rPr lang="en-US" b="0" i="1" dirty="0" smtClean="0">
                            <a:latin typeface="Cambria Math" panose="02040503050406030204" pitchFamily="18" charset="0"/>
                          </a:rPr>
                          <m:t>𝑂𝑣𝑒𝑟𝑐𝑎𝑠𝑡</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5</m:t>
                        </m:r>
                      </m:num>
                      <m:den>
                        <m:r>
                          <a:rPr lang="en-US" b="0" i="1" dirty="0" smtClean="0">
                            <a:latin typeface="Cambria Math" panose="02040503050406030204" pitchFamily="18" charset="0"/>
                          </a:rPr>
                          <m:t>14</m:t>
                        </m:r>
                      </m:den>
                    </m:f>
                    <m:r>
                      <a:rPr lang="en-US" i="1" dirty="0">
                        <a:latin typeface="Cambria Math" panose="02040503050406030204" pitchFamily="18" charset="0"/>
                      </a:rPr>
                      <m:t>𝐸𝑛𝑡𝑟𝑜𝑝𝑦</m:t>
                    </m:r>
                    <m:d>
                      <m:dPr>
                        <m:ctrlPr>
                          <a:rPr lang="en-US" i="1" dirty="0">
                            <a:latin typeface="Cambria Math" panose="02040503050406030204" pitchFamily="18" charset="0"/>
                          </a:rPr>
                        </m:ctrlPr>
                      </m:dPr>
                      <m:e>
                        <m:r>
                          <a:rPr lang="en-US" b="0" i="1" dirty="0" smtClean="0">
                            <a:latin typeface="Cambria Math" panose="02040503050406030204" pitchFamily="18" charset="0"/>
                          </a:rPr>
                          <m:t>𝑅𝑎𝑖𝑛</m:t>
                        </m:r>
                      </m:e>
                    </m:d>
                  </m:oMath>
                </a14:m>
                <a:endParaRPr lang="en-US" b="0" dirty="0"/>
              </a:p>
              <a:p>
                <a:pPr marL="0" indent="0" algn="l">
                  <a:buNone/>
                </a:pPr>
                <a:r>
                  <a:rPr lang="en-US" dirty="0">
                    <a:sym typeface="Wingdings" panose="05000000000000000000" pitchFamily="2" charset="2"/>
                  </a:rPr>
                  <a:t> </a:t>
                </a:r>
                <a14:m>
                  <m:oMath xmlns:m="http://schemas.openxmlformats.org/officeDocument/2006/math">
                    <m:r>
                      <m:rPr>
                        <m:nor/>
                      </m:rPr>
                      <a:rPr lang="en-US" dirty="0" smtClean="0"/>
                      <m:t>G</m:t>
                    </m:r>
                    <m:r>
                      <m:rPr>
                        <m:nor/>
                      </m:rPr>
                      <a:rPr lang="en-US" b="0" i="0" dirty="0" smtClean="0"/>
                      <m:t>ain</m:t>
                    </m:r>
                    <m:r>
                      <m:rPr>
                        <m:nor/>
                      </m:rPr>
                      <a:rPr lang="en-US" dirty="0" smtClean="0"/>
                      <m:t>(</m:t>
                    </m:r>
                    <m:r>
                      <m:rPr>
                        <m:nor/>
                      </m:rPr>
                      <a:rPr lang="en-US" dirty="0" smtClean="0"/>
                      <m:t>S</m:t>
                    </m:r>
                    <m:r>
                      <m:rPr>
                        <m:nor/>
                      </m:rPr>
                      <a:rPr lang="en-US" dirty="0" smtClean="0"/>
                      <m:t>,</m:t>
                    </m:r>
                    <m:r>
                      <m:rPr>
                        <m:nor/>
                      </m:rPr>
                      <a:rPr lang="en-US" dirty="0" smtClean="0"/>
                      <m:t>Outlook</m:t>
                    </m:r>
                    <m:r>
                      <m:rPr>
                        <m:nor/>
                      </m:rPr>
                      <a:rPr lang="en-US" dirty="0" smtClean="0"/>
                      <m:t>)= 0.94</m:t>
                    </m:r>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5</m:t>
                            </m:r>
                          </m:num>
                          <m:den>
                            <m:r>
                              <a:rPr lang="en-US" i="1" dirty="0">
                                <a:latin typeface="Cambria Math" panose="02040503050406030204" pitchFamily="18" charset="0"/>
                              </a:rPr>
                              <m:t>14</m:t>
                            </m:r>
                          </m:den>
                        </m:f>
                        <m:r>
                          <a:rPr lang="en-US" i="1" dirty="0">
                            <a:latin typeface="Cambria Math" panose="02040503050406030204" pitchFamily="18" charset="0"/>
                            <a:ea typeface="Cambria Math" panose="02040503050406030204" pitchFamily="18" charset="0"/>
                          </a:rPr>
                          <m:t>×0.971</m:t>
                        </m:r>
                      </m:e>
                    </m:d>
                    <m:r>
                      <a:rPr lang="en-US" b="0" i="1" dirty="0" smtClean="0">
                        <a:latin typeface="Cambria Math" panose="02040503050406030204" pitchFamily="18" charset="0"/>
                        <a:ea typeface="Cambria Math" panose="02040503050406030204" pitchFamily="18" charset="0"/>
                      </a:rPr>
                      <m:t>−</m:t>
                    </m:r>
                    <m:d>
                      <m:dPr>
                        <m:ctrlPr>
                          <a:rPr lang="en-US" b="0" i="1" dirty="0" smtClean="0">
                            <a:latin typeface="Cambria Math" panose="02040503050406030204" pitchFamily="18" charset="0"/>
                            <a:ea typeface="Cambria Math" panose="02040503050406030204" pitchFamily="18" charset="0"/>
                          </a:rPr>
                        </m:ctrlPr>
                      </m:dPr>
                      <m:e>
                        <m:f>
                          <m:fPr>
                            <m:ctrlPr>
                              <a:rPr lang="en-US" i="1" dirty="0">
                                <a:latin typeface="Cambria Math" panose="02040503050406030204" pitchFamily="18" charset="0"/>
                              </a:rPr>
                            </m:ctrlPr>
                          </m:fPr>
                          <m:num>
                            <m:r>
                              <a:rPr lang="en-US" b="0" i="1" dirty="0" smtClean="0">
                                <a:latin typeface="Cambria Math" panose="02040503050406030204" pitchFamily="18" charset="0"/>
                              </a:rPr>
                              <m:t>4</m:t>
                            </m:r>
                          </m:num>
                          <m:den>
                            <m:r>
                              <a:rPr lang="en-US" i="1" dirty="0">
                                <a:latin typeface="Cambria Math" panose="02040503050406030204" pitchFamily="18" charset="0"/>
                              </a:rPr>
                              <m:t>14</m:t>
                            </m:r>
                          </m:den>
                        </m:f>
                        <m:r>
                          <a:rPr lang="en-US" i="1" dirty="0">
                            <a:latin typeface="Cambria Math" panose="02040503050406030204" pitchFamily="18" charset="0"/>
                            <a:ea typeface="Cambria Math" panose="02040503050406030204" pitchFamily="18" charset="0"/>
                          </a:rPr>
                          <m:t>×0.</m:t>
                        </m:r>
                        <m:r>
                          <a:rPr lang="en-US" b="0" i="1" dirty="0" smtClean="0">
                            <a:latin typeface="Cambria Math" panose="02040503050406030204" pitchFamily="18" charset="0"/>
                            <a:ea typeface="Cambria Math" panose="02040503050406030204" pitchFamily="18" charset="0"/>
                          </a:rPr>
                          <m:t>0</m:t>
                        </m:r>
                      </m:e>
                    </m:d>
                    <m:r>
                      <a:rPr lang="en-US" b="0" i="1" dirty="0" smtClean="0">
                        <a:latin typeface="Cambria Math" panose="02040503050406030204" pitchFamily="18" charset="0"/>
                        <a:ea typeface="Cambria Math" panose="02040503050406030204" pitchFamily="18" charset="0"/>
                      </a:rPr>
                      <m:t>−</m:t>
                    </m:r>
                    <m:d>
                      <m:dPr>
                        <m:ctrlPr>
                          <a:rPr lang="en-US" b="0" i="1" dirty="0" smtClean="0">
                            <a:latin typeface="Cambria Math" panose="02040503050406030204" pitchFamily="18" charset="0"/>
                            <a:ea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5</m:t>
                            </m:r>
                          </m:num>
                          <m:den>
                            <m:r>
                              <a:rPr lang="en-US" i="1" dirty="0">
                                <a:latin typeface="Cambria Math" panose="02040503050406030204" pitchFamily="18" charset="0"/>
                              </a:rPr>
                              <m:t>14</m:t>
                            </m:r>
                          </m:den>
                        </m:f>
                        <m:r>
                          <a:rPr lang="en-US" i="1" dirty="0">
                            <a:latin typeface="Cambria Math" panose="02040503050406030204" pitchFamily="18" charset="0"/>
                            <a:ea typeface="Cambria Math" panose="02040503050406030204" pitchFamily="18" charset="0"/>
                          </a:rPr>
                          <m:t>×0.971</m:t>
                        </m:r>
                      </m:e>
                    </m:d>
                  </m:oMath>
                </a14:m>
                <a:endParaRPr lang="en-US" b="0" dirty="0"/>
              </a:p>
              <a:p>
                <a:pPr marL="0" indent="0" algn="l">
                  <a:buNone/>
                </a:pPr>
                <a:r>
                  <a:rPr lang="en-US" dirty="0">
                    <a:sym typeface="Wingdings" panose="05000000000000000000" pitchFamily="2" charset="2"/>
                  </a:rPr>
                  <a:t> </a:t>
                </a:r>
                <a14:m>
                  <m:oMath xmlns:m="http://schemas.openxmlformats.org/officeDocument/2006/math">
                    <m:r>
                      <m:rPr>
                        <m:nor/>
                      </m:rPr>
                      <a:rPr lang="en-US" b="1" dirty="0" smtClean="0">
                        <a:solidFill>
                          <a:srgbClr val="0070C0">
                            <a:alpha val="70000"/>
                          </a:srgbClr>
                        </a:solidFill>
                      </a:rPr>
                      <m:t>Gain</m:t>
                    </m:r>
                    <m:r>
                      <m:rPr>
                        <m:nor/>
                      </m:rPr>
                      <a:rPr lang="en-US" b="1" dirty="0" smtClean="0">
                        <a:solidFill>
                          <a:srgbClr val="0070C0">
                            <a:alpha val="70000"/>
                          </a:srgbClr>
                        </a:solidFill>
                      </a:rPr>
                      <m:t>(</m:t>
                    </m:r>
                    <m:r>
                      <m:rPr>
                        <m:nor/>
                      </m:rPr>
                      <a:rPr lang="en-US" b="1" dirty="0" smtClean="0">
                        <a:solidFill>
                          <a:srgbClr val="0070C0">
                            <a:alpha val="70000"/>
                          </a:srgbClr>
                        </a:solidFill>
                      </a:rPr>
                      <m:t>S</m:t>
                    </m:r>
                    <m:r>
                      <m:rPr>
                        <m:nor/>
                      </m:rPr>
                      <a:rPr lang="en-US" b="1" dirty="0" smtClean="0">
                        <a:solidFill>
                          <a:srgbClr val="0070C0">
                            <a:alpha val="70000"/>
                          </a:srgbClr>
                        </a:solidFill>
                      </a:rPr>
                      <m:t>,</m:t>
                    </m:r>
                    <m:r>
                      <m:rPr>
                        <m:nor/>
                      </m:rPr>
                      <a:rPr lang="en-US" b="1" dirty="0" smtClean="0">
                        <a:solidFill>
                          <a:srgbClr val="0070C0">
                            <a:alpha val="70000"/>
                          </a:srgbClr>
                        </a:solidFill>
                      </a:rPr>
                      <m:t>Outlook</m:t>
                    </m:r>
                    <m:r>
                      <m:rPr>
                        <m:nor/>
                      </m:rPr>
                      <a:rPr lang="en-US" b="1" dirty="0" smtClean="0">
                        <a:solidFill>
                          <a:srgbClr val="0070C0">
                            <a:alpha val="70000"/>
                          </a:srgbClr>
                        </a:solidFill>
                      </a:rPr>
                      <m:t>)=0.2464</m:t>
                    </m:r>
                  </m:oMath>
                </a14:m>
                <a:endParaRPr lang="en-US" b="1" dirty="0"/>
              </a:p>
            </p:txBody>
          </p:sp>
        </mc:Choice>
        <mc:Fallback xmlns="">
          <p:sp>
            <p:nvSpPr>
              <p:cNvPr id="3" name="Content Placeholder 2">
                <a:extLst>
                  <a:ext uri="{FF2B5EF4-FFF2-40B4-BE49-F238E27FC236}">
                    <a16:creationId xmlns="" xmlns:a16="http://schemas.microsoft.com/office/drawing/2014/main" xmlns:a14="http://schemas.microsoft.com/office/drawing/2010/main" id="{E65D7F6F-3218-6F34-3180-39C831E24D8C}"/>
                  </a:ext>
                </a:extLst>
              </p:cNvPr>
              <p:cNvSpPr>
                <a:spLocks noGrp="1" noRot="1" noChangeAspect="1" noMove="1" noResize="1" noEditPoints="1" noAdjustHandles="1" noChangeArrowheads="1" noChangeShapeType="1" noTextEdit="1"/>
              </p:cNvSpPr>
              <p:nvPr>
                <p:ph idx="1"/>
              </p:nvPr>
            </p:nvSpPr>
            <p:spPr>
              <a:xfrm>
                <a:off x="486746" y="4038600"/>
                <a:ext cx="10714654" cy="2667000"/>
              </a:xfrm>
              <a:blipFill rotWithShape="0">
                <a:blip r:embed="rId2"/>
                <a:stretch>
                  <a:fillRect l="-62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xmlns="" id="{D830ACBA-6BED-F77A-1D5B-BD29E4DD1396}"/>
              </a:ext>
            </a:extLst>
          </p:cNvPr>
          <p:cNvSpPr>
            <a:spLocks noGrp="1"/>
          </p:cNvSpPr>
          <p:nvPr>
            <p:ph type="dt" sz="half" idx="10"/>
          </p:nvPr>
        </p:nvSpPr>
        <p:spPr/>
        <p:txBody>
          <a:bodyPr/>
          <a:lstStyle/>
          <a:p>
            <a:fld id="{EDE3AE94-FBBE-4283-837A-3E80D8E8DEC3}" type="datetime1">
              <a:rPr lang="en-US" smtClean="0"/>
              <a:t>3/2/2024</a:t>
            </a:fld>
            <a:endParaRPr lang="en-US"/>
          </a:p>
        </p:txBody>
      </p:sp>
      <p:sp>
        <p:nvSpPr>
          <p:cNvPr id="5" name="Footer Placeholder 4">
            <a:extLst>
              <a:ext uri="{FF2B5EF4-FFF2-40B4-BE49-F238E27FC236}">
                <a16:creationId xmlns:a16="http://schemas.microsoft.com/office/drawing/2014/main" xmlns="" id="{63ED41B4-A1C1-93F8-D87C-8E32050D3C17}"/>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a16="http://schemas.microsoft.com/office/drawing/2014/main" xmlns="" id="{62D4D417-A346-BB4B-80C0-D460DD0B287F}"/>
              </a:ext>
            </a:extLst>
          </p:cNvPr>
          <p:cNvSpPr>
            <a:spLocks noGrp="1"/>
          </p:cNvSpPr>
          <p:nvPr>
            <p:ph type="sldNum" sz="quarter" idx="12"/>
          </p:nvPr>
        </p:nvSpPr>
        <p:spPr/>
        <p:txBody>
          <a:bodyPr/>
          <a:lstStyle/>
          <a:p>
            <a:fld id="{07CE569E-9B7C-4CB9-AB80-C0841F922CFF}" type="slidenum">
              <a:rPr lang="en-US" smtClean="0"/>
              <a:pPr/>
              <a:t>37</a:t>
            </a:fld>
            <a:endParaRPr lang="en-US" b="1"/>
          </a:p>
        </p:txBody>
      </p:sp>
      <p:pic>
        <p:nvPicPr>
          <p:cNvPr id="12" name="Picture 11">
            <a:extLst>
              <a:ext uri="{FF2B5EF4-FFF2-40B4-BE49-F238E27FC236}">
                <a16:creationId xmlns:a16="http://schemas.microsoft.com/office/drawing/2014/main" xmlns="" id="{56C95C9A-AC5D-7960-FEDA-4C691DAEA28D}"/>
              </a:ext>
            </a:extLst>
          </p:cNvPr>
          <p:cNvPicPr>
            <a:picLocks noChangeAspect="1"/>
          </p:cNvPicPr>
          <p:nvPr/>
        </p:nvPicPr>
        <p:blipFill>
          <a:blip r:embed="rId3"/>
          <a:stretch>
            <a:fillRect/>
          </a:stretch>
        </p:blipFill>
        <p:spPr>
          <a:xfrm>
            <a:off x="486746" y="1252538"/>
            <a:ext cx="6791740" cy="1716771"/>
          </a:xfrm>
          <a:prstGeom prst="rect">
            <a:avLst/>
          </a:prstGeom>
        </p:spPr>
      </p:pic>
      <p:pic>
        <p:nvPicPr>
          <p:cNvPr id="20" name="Picture 19">
            <a:extLst>
              <a:ext uri="{FF2B5EF4-FFF2-40B4-BE49-F238E27FC236}">
                <a16:creationId xmlns:a16="http://schemas.microsoft.com/office/drawing/2014/main" xmlns="" id="{520034EE-A2B1-D1D0-BD4D-0D1E2D5999E3}"/>
              </a:ext>
            </a:extLst>
          </p:cNvPr>
          <p:cNvPicPr>
            <a:picLocks noChangeAspect="1"/>
          </p:cNvPicPr>
          <p:nvPr/>
        </p:nvPicPr>
        <p:blipFill>
          <a:blip r:embed="rId4"/>
          <a:stretch>
            <a:fillRect/>
          </a:stretch>
        </p:blipFill>
        <p:spPr>
          <a:xfrm>
            <a:off x="5297970" y="1814312"/>
            <a:ext cx="6261244" cy="1605447"/>
          </a:xfrm>
          <a:prstGeom prst="rect">
            <a:avLst/>
          </a:prstGeom>
          <a:ln>
            <a:solidFill>
              <a:schemeClr val="accent1"/>
            </a:solidFill>
          </a:ln>
        </p:spPr>
      </p:pic>
      <p:sp>
        <p:nvSpPr>
          <p:cNvPr id="7" name="Rectangle 6"/>
          <p:cNvSpPr/>
          <p:nvPr/>
        </p:nvSpPr>
        <p:spPr>
          <a:xfrm>
            <a:off x="609600" y="3593068"/>
            <a:ext cx="11201400" cy="369332"/>
          </a:xfrm>
          <a:prstGeom prst="rect">
            <a:avLst/>
          </a:prstGeom>
        </p:spPr>
        <p:txBody>
          <a:bodyPr wrap="square">
            <a:spAutoFit/>
          </a:bodyPr>
          <a:lstStyle/>
          <a:p>
            <a:r>
              <a:rPr lang="en-US" dirty="0" smtClean="0"/>
              <a:t>Information </a:t>
            </a:r>
            <a:r>
              <a:rPr lang="en-US" dirty="0"/>
              <a:t>gain</a:t>
            </a:r>
            <a:r>
              <a:rPr lang="en-US" dirty="0" smtClean="0">
                <a:solidFill>
                  <a:srgbClr val="292929"/>
                </a:solidFill>
                <a:latin typeface="charter"/>
              </a:rPr>
              <a:t> </a:t>
            </a:r>
            <a:r>
              <a:rPr lang="en-US" dirty="0">
                <a:solidFill>
                  <a:srgbClr val="292929"/>
                </a:solidFill>
                <a:latin typeface="charter"/>
              </a:rPr>
              <a:t>is the difference between parent entropy and average weighted entropy we found above.</a:t>
            </a:r>
          </a:p>
        </p:txBody>
      </p:sp>
    </p:spTree>
    <p:extLst>
      <p:ext uri="{BB962C8B-B14F-4D97-AF65-F5344CB8AC3E}">
        <p14:creationId xmlns:p14="http://schemas.microsoft.com/office/powerpoint/2010/main" val="19446764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780D0E-9851-5140-CCEC-D0F89D4AB8FF}"/>
              </a:ext>
            </a:extLst>
          </p:cNvPr>
          <p:cNvSpPr>
            <a:spLocks noGrp="1"/>
          </p:cNvSpPr>
          <p:nvPr>
            <p:ph type="title"/>
          </p:nvPr>
        </p:nvSpPr>
        <p:spPr/>
        <p:txBody>
          <a:bodyPr/>
          <a:lstStyle/>
          <a:p>
            <a:r>
              <a:rPr lang="en-US" dirty="0"/>
              <a:t>Gain: Temperature</a:t>
            </a:r>
          </a:p>
        </p:txBody>
      </p:sp>
      <p:sp>
        <p:nvSpPr>
          <p:cNvPr id="4" name="Date Placeholder 3">
            <a:extLst>
              <a:ext uri="{FF2B5EF4-FFF2-40B4-BE49-F238E27FC236}">
                <a16:creationId xmlns:a16="http://schemas.microsoft.com/office/drawing/2014/main" xmlns="" id="{872EA274-E13C-3E70-8678-2ABB08D20796}"/>
              </a:ext>
            </a:extLst>
          </p:cNvPr>
          <p:cNvSpPr>
            <a:spLocks noGrp="1"/>
          </p:cNvSpPr>
          <p:nvPr>
            <p:ph type="dt" sz="half" idx="10"/>
          </p:nvPr>
        </p:nvSpPr>
        <p:spPr/>
        <p:txBody>
          <a:bodyPr/>
          <a:lstStyle/>
          <a:p>
            <a:fld id="{EDE3AE94-FBBE-4283-837A-3E80D8E8DEC3}" type="datetime1">
              <a:rPr lang="en-US" smtClean="0"/>
              <a:t>3/2/2024</a:t>
            </a:fld>
            <a:endParaRPr lang="en-US"/>
          </a:p>
        </p:txBody>
      </p:sp>
      <p:sp>
        <p:nvSpPr>
          <p:cNvPr id="5" name="Footer Placeholder 4">
            <a:extLst>
              <a:ext uri="{FF2B5EF4-FFF2-40B4-BE49-F238E27FC236}">
                <a16:creationId xmlns:a16="http://schemas.microsoft.com/office/drawing/2014/main" xmlns="" id="{8A56BE1F-732E-4A0A-5602-EDB52CB42104}"/>
              </a:ext>
            </a:extLst>
          </p:cNvPr>
          <p:cNvSpPr>
            <a:spLocks noGrp="1"/>
          </p:cNvSpPr>
          <p:nvPr>
            <p:ph type="ftr" sz="quarter" idx="11"/>
          </p:nvPr>
        </p:nvSpPr>
        <p:spPr/>
        <p:txBody>
          <a:bodyPr/>
          <a:lstStyle/>
          <a:p>
            <a:r>
              <a:rPr lang="en-US" dirty="0"/>
              <a:t>DT</a:t>
            </a:r>
          </a:p>
        </p:txBody>
      </p:sp>
      <p:sp>
        <p:nvSpPr>
          <p:cNvPr id="6" name="Slide Number Placeholder 5">
            <a:extLst>
              <a:ext uri="{FF2B5EF4-FFF2-40B4-BE49-F238E27FC236}">
                <a16:creationId xmlns:a16="http://schemas.microsoft.com/office/drawing/2014/main" xmlns="" id="{FBF2FF73-F82B-8A29-3C93-1951F1861632}"/>
              </a:ext>
            </a:extLst>
          </p:cNvPr>
          <p:cNvSpPr>
            <a:spLocks noGrp="1"/>
          </p:cNvSpPr>
          <p:nvPr>
            <p:ph type="sldNum" sz="quarter" idx="12"/>
          </p:nvPr>
        </p:nvSpPr>
        <p:spPr/>
        <p:txBody>
          <a:bodyPr/>
          <a:lstStyle/>
          <a:p>
            <a:fld id="{07CE569E-9B7C-4CB9-AB80-C0841F922CFF}" type="slidenum">
              <a:rPr lang="en-US" smtClean="0"/>
              <a:pPr/>
              <a:t>38</a:t>
            </a:fld>
            <a:endParaRPr lang="en-US" b="1"/>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xmlns="" id="{C9AD3B82-C7E5-FCAD-CDFE-61320017326F}"/>
                  </a:ext>
                </a:extLst>
              </p:cNvPr>
              <p:cNvSpPr txBox="1">
                <a:spLocks/>
              </p:cNvSpPr>
              <p:nvPr/>
            </p:nvSpPr>
            <p:spPr>
              <a:xfrm>
                <a:off x="593034" y="4094615"/>
                <a:ext cx="10714654" cy="2077585"/>
              </a:xfrm>
              <a:prstGeom prst="rect">
                <a:avLst/>
              </a:prstGeom>
            </p:spPr>
            <p:txBody>
              <a:bodyPr vert="horz" lIns="91440" tIns="45720" rIns="91440" bIns="45720" rtlCol="0">
                <a:noAutofit/>
              </a:bodyPr>
              <a:lstStyle>
                <a:lvl1pPr marL="228600" indent="-228600" algn="just" defTabSz="914400" rtl="0" eaLnBrk="1" latinLnBrk="0" hangingPunct="1">
                  <a:lnSpc>
                    <a:spcPct val="125000"/>
                  </a:lnSpc>
                  <a:spcBef>
                    <a:spcPts val="1000"/>
                  </a:spcBef>
                  <a:buFont typeface="Arial" panose="020B0604020202020204" pitchFamily="34" charset="0"/>
                  <a:buChar char="•"/>
                  <a:defRPr sz="2800" kern="1200">
                    <a:solidFill>
                      <a:schemeClr val="bg1">
                        <a:alpha val="70000"/>
                      </a:schemeClr>
                    </a:solidFill>
                    <a:latin typeface="Sitka Subheading (Headings)"/>
                    <a:ea typeface="+mn-ea"/>
                    <a:cs typeface="+mn-cs"/>
                  </a:defRPr>
                </a:lvl1pPr>
                <a:lvl2pPr marL="685800" indent="-228600" algn="just" defTabSz="914400" rtl="0" eaLnBrk="1" latinLnBrk="0" hangingPunct="1">
                  <a:lnSpc>
                    <a:spcPct val="125000"/>
                  </a:lnSpc>
                  <a:spcBef>
                    <a:spcPts val="500"/>
                  </a:spcBef>
                  <a:buFont typeface="Arial" panose="020B0604020202020204" pitchFamily="34" charset="0"/>
                  <a:buChar char="•"/>
                  <a:defRPr sz="2400" kern="1200">
                    <a:solidFill>
                      <a:schemeClr val="bg1">
                        <a:alpha val="70000"/>
                      </a:schemeClr>
                    </a:solidFill>
                    <a:latin typeface="Sitka Subheading (Headings)"/>
                    <a:ea typeface="+mn-ea"/>
                    <a:cs typeface="+mn-cs"/>
                  </a:defRPr>
                </a:lvl2pPr>
                <a:lvl3pPr marL="1143000" indent="-228600" algn="just" defTabSz="914400" rtl="0" eaLnBrk="1" latinLnBrk="0" hangingPunct="1">
                  <a:lnSpc>
                    <a:spcPct val="125000"/>
                  </a:lnSpc>
                  <a:spcBef>
                    <a:spcPts val="500"/>
                  </a:spcBef>
                  <a:buFont typeface="Arial" panose="020B0604020202020204" pitchFamily="34" charset="0"/>
                  <a:buChar char="•"/>
                  <a:defRPr sz="2000" kern="1200">
                    <a:solidFill>
                      <a:schemeClr val="bg1">
                        <a:alpha val="70000"/>
                      </a:schemeClr>
                    </a:solidFill>
                    <a:latin typeface="Sitka Subheading (Headings)"/>
                    <a:ea typeface="+mn-ea"/>
                    <a:cs typeface="+mn-cs"/>
                  </a:defRPr>
                </a:lvl3pPr>
                <a:lvl4pPr marL="16002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4pPr>
                <a:lvl5pPr marL="20574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i="1" smtClean="0">
                          <a:solidFill>
                            <a:srgbClr val="FF0000">
                              <a:alpha val="70000"/>
                            </a:srgbClr>
                          </a:solidFill>
                          <a:latin typeface="Cambria Math" panose="02040503050406030204" pitchFamily="18" charset="0"/>
                        </a:rPr>
                        <m:t>𝐺𝑎𝑖𝑛</m:t>
                      </m:r>
                      <m:d>
                        <m:dPr>
                          <m:ctrlPr>
                            <a:rPr lang="en-US" sz="2000" i="1" smtClean="0">
                              <a:solidFill>
                                <a:srgbClr val="FF0000">
                                  <a:alpha val="70000"/>
                                </a:srgbClr>
                              </a:solidFill>
                              <a:latin typeface="Cambria Math" panose="02040503050406030204" pitchFamily="18" charset="0"/>
                            </a:rPr>
                          </m:ctrlPr>
                        </m:dPr>
                        <m:e>
                          <m:r>
                            <a:rPr lang="en-US" sz="2000" i="1" smtClean="0">
                              <a:solidFill>
                                <a:srgbClr val="FF0000">
                                  <a:alpha val="70000"/>
                                </a:srgbClr>
                              </a:solidFill>
                              <a:latin typeface="Cambria Math" panose="02040503050406030204" pitchFamily="18" charset="0"/>
                            </a:rPr>
                            <m:t>𝑆</m:t>
                          </m:r>
                          <m:r>
                            <a:rPr lang="en-US" sz="2000" i="1" smtClean="0">
                              <a:solidFill>
                                <a:srgbClr val="FF0000">
                                  <a:alpha val="70000"/>
                                </a:srgbClr>
                              </a:solidFill>
                              <a:latin typeface="Cambria Math" panose="02040503050406030204" pitchFamily="18" charset="0"/>
                            </a:rPr>
                            <m:t>,</m:t>
                          </m:r>
                          <m:r>
                            <a:rPr lang="en-US" sz="2000" b="0" i="1" smtClean="0">
                              <a:solidFill>
                                <a:srgbClr val="FF0000">
                                  <a:alpha val="70000"/>
                                </a:srgbClr>
                              </a:solidFill>
                              <a:latin typeface="Cambria Math" panose="02040503050406030204" pitchFamily="18" charset="0"/>
                            </a:rPr>
                            <m:t>𝑇𝑒𝑚𝑝𝑒𝑟𝑢𝑟𝑒</m:t>
                          </m:r>
                        </m:e>
                      </m:d>
                      <m:r>
                        <a:rPr lang="en-US" sz="2000" i="1" smtClean="0">
                          <a:solidFill>
                            <a:srgbClr val="FF0000">
                              <a:alpha val="70000"/>
                            </a:srgbClr>
                          </a:solidFill>
                          <a:latin typeface="Cambria Math" panose="02040503050406030204" pitchFamily="18" charset="0"/>
                        </a:rPr>
                        <m:t>=</m:t>
                      </m:r>
                      <m:r>
                        <a:rPr lang="en-US" sz="2000" i="1" smtClean="0">
                          <a:solidFill>
                            <a:srgbClr val="FF0000">
                              <a:alpha val="70000"/>
                            </a:srgbClr>
                          </a:solidFill>
                          <a:latin typeface="Cambria Math" panose="02040503050406030204" pitchFamily="18" charset="0"/>
                        </a:rPr>
                        <m:t>𝐸𝑛𝑡𝑟𝑜𝑝𝑦</m:t>
                      </m:r>
                      <m:d>
                        <m:dPr>
                          <m:ctrlPr>
                            <a:rPr lang="en-US" sz="2000" i="1" smtClean="0">
                              <a:solidFill>
                                <a:srgbClr val="FF0000">
                                  <a:alpha val="70000"/>
                                </a:srgbClr>
                              </a:solidFill>
                              <a:latin typeface="Cambria Math" panose="02040503050406030204" pitchFamily="18" charset="0"/>
                            </a:rPr>
                          </m:ctrlPr>
                        </m:dPr>
                        <m:e>
                          <m:r>
                            <a:rPr lang="en-US" sz="2000" i="1" smtClean="0">
                              <a:solidFill>
                                <a:srgbClr val="FF0000">
                                  <a:alpha val="70000"/>
                                </a:srgbClr>
                              </a:solidFill>
                              <a:latin typeface="Cambria Math" panose="02040503050406030204" pitchFamily="18" charset="0"/>
                            </a:rPr>
                            <m:t>𝑆</m:t>
                          </m:r>
                        </m:e>
                      </m:d>
                      <m:r>
                        <a:rPr lang="en-US" sz="2000" i="1" smtClean="0">
                          <a:solidFill>
                            <a:srgbClr val="FF0000">
                              <a:alpha val="70000"/>
                            </a:srgbClr>
                          </a:solidFill>
                          <a:latin typeface="Cambria Math" panose="02040503050406030204" pitchFamily="18" charset="0"/>
                        </a:rPr>
                        <m:t>−</m:t>
                      </m:r>
                      <m:nary>
                        <m:naryPr>
                          <m:chr m:val="∑"/>
                          <m:supHide m:val="on"/>
                          <m:ctrlPr>
                            <a:rPr lang="en-US" sz="2000" i="1" smtClean="0">
                              <a:solidFill>
                                <a:srgbClr val="FF0000">
                                  <a:alpha val="70000"/>
                                </a:srgbClr>
                              </a:solidFill>
                              <a:latin typeface="Cambria Math" panose="02040503050406030204" pitchFamily="18" charset="0"/>
                            </a:rPr>
                          </m:ctrlPr>
                        </m:naryPr>
                        <m:sub>
                          <m:r>
                            <m:rPr>
                              <m:brk m:alnAt="7"/>
                            </m:rPr>
                            <a:rPr lang="en-US" sz="2000" i="1" smtClean="0">
                              <a:solidFill>
                                <a:srgbClr val="FF0000">
                                  <a:alpha val="70000"/>
                                </a:srgbClr>
                              </a:solidFill>
                              <a:latin typeface="Cambria Math" panose="02040503050406030204" pitchFamily="18" charset="0"/>
                            </a:rPr>
                            <m:t>𝑣</m:t>
                          </m:r>
                          <m:r>
                            <a:rPr lang="en-US" sz="2000" i="1" smtClean="0">
                              <a:solidFill>
                                <a:srgbClr val="FF0000">
                                  <a:alpha val="70000"/>
                                </a:srgbClr>
                              </a:solidFill>
                              <a:latin typeface="Cambria Math" panose="02040503050406030204" pitchFamily="18" charset="0"/>
                              <a:ea typeface="Cambria Math" panose="02040503050406030204" pitchFamily="18" charset="0"/>
                            </a:rPr>
                            <m:t>∈</m:t>
                          </m:r>
                          <m:d>
                            <m:dPr>
                              <m:ctrlPr>
                                <a:rPr lang="en-US" sz="2000" i="1" smtClean="0">
                                  <a:solidFill>
                                    <a:srgbClr val="FF0000">
                                      <a:alpha val="70000"/>
                                    </a:srgbClr>
                                  </a:solidFill>
                                  <a:latin typeface="Cambria Math" panose="02040503050406030204" pitchFamily="18" charset="0"/>
                                  <a:ea typeface="Cambria Math" panose="02040503050406030204" pitchFamily="18" charset="0"/>
                                </a:rPr>
                              </m:ctrlPr>
                            </m:dPr>
                            <m:e>
                              <m:r>
                                <m:rPr>
                                  <m:brk m:alnAt="7"/>
                                </m:rPr>
                                <a:rPr lang="en-US" sz="2000" b="0" i="1" smtClean="0">
                                  <a:solidFill>
                                    <a:srgbClr val="FF0000">
                                      <a:alpha val="70000"/>
                                    </a:srgbClr>
                                  </a:solidFill>
                                  <a:latin typeface="Cambria Math" panose="02040503050406030204" pitchFamily="18" charset="0"/>
                                  <a:ea typeface="Cambria Math" panose="02040503050406030204" pitchFamily="18" charset="0"/>
                                </a:rPr>
                                <m:t>𝐻</m:t>
                              </m:r>
                              <m:r>
                                <a:rPr lang="en-US" sz="2000" b="0" i="1" smtClean="0">
                                  <a:solidFill>
                                    <a:srgbClr val="FF0000">
                                      <a:alpha val="70000"/>
                                    </a:srgbClr>
                                  </a:solidFill>
                                  <a:latin typeface="Cambria Math" panose="02040503050406030204" pitchFamily="18" charset="0"/>
                                  <a:ea typeface="Cambria Math" panose="02040503050406030204" pitchFamily="18" charset="0"/>
                                </a:rPr>
                                <m:t>𝑜𝑡</m:t>
                              </m:r>
                              <m:r>
                                <a:rPr lang="en-US" sz="2000" i="1" smtClean="0">
                                  <a:solidFill>
                                    <a:srgbClr val="FF0000">
                                      <a:alpha val="70000"/>
                                    </a:srgbClr>
                                  </a:solidFill>
                                  <a:latin typeface="Cambria Math" panose="02040503050406030204" pitchFamily="18" charset="0"/>
                                  <a:ea typeface="Cambria Math" panose="02040503050406030204" pitchFamily="18" charset="0"/>
                                </a:rPr>
                                <m:t>, </m:t>
                              </m:r>
                              <m:r>
                                <a:rPr lang="en-US" sz="2000" b="0" i="1" smtClean="0">
                                  <a:solidFill>
                                    <a:srgbClr val="FF0000">
                                      <a:alpha val="70000"/>
                                    </a:srgbClr>
                                  </a:solidFill>
                                  <a:latin typeface="Cambria Math" panose="02040503050406030204" pitchFamily="18" charset="0"/>
                                  <a:ea typeface="Cambria Math" panose="02040503050406030204" pitchFamily="18" charset="0"/>
                                </a:rPr>
                                <m:t>𝑀𝑖𝑙𝑑</m:t>
                              </m:r>
                              <m:r>
                                <a:rPr lang="en-US" sz="2000" i="1" smtClean="0">
                                  <a:solidFill>
                                    <a:srgbClr val="FF0000">
                                      <a:alpha val="70000"/>
                                    </a:srgbClr>
                                  </a:solidFill>
                                  <a:latin typeface="Cambria Math" panose="02040503050406030204" pitchFamily="18" charset="0"/>
                                  <a:ea typeface="Cambria Math" panose="02040503050406030204" pitchFamily="18" charset="0"/>
                                </a:rPr>
                                <m:t>, </m:t>
                              </m:r>
                              <m:r>
                                <a:rPr lang="en-US" sz="2000" b="0" i="1" smtClean="0">
                                  <a:solidFill>
                                    <a:srgbClr val="FF0000">
                                      <a:alpha val="70000"/>
                                    </a:srgbClr>
                                  </a:solidFill>
                                  <a:latin typeface="Cambria Math" panose="02040503050406030204" pitchFamily="18" charset="0"/>
                                  <a:ea typeface="Cambria Math" panose="02040503050406030204" pitchFamily="18" charset="0"/>
                                </a:rPr>
                                <m:t>𝐶𝑜𝑜𝑙</m:t>
                              </m:r>
                            </m:e>
                          </m:d>
                        </m:sub>
                        <m:sup/>
                        <m:e>
                          <m:f>
                            <m:fPr>
                              <m:ctrlPr>
                                <a:rPr lang="en-US" sz="2000" i="1" smtClean="0">
                                  <a:solidFill>
                                    <a:srgbClr val="FF0000">
                                      <a:alpha val="70000"/>
                                    </a:srgbClr>
                                  </a:solidFill>
                                  <a:latin typeface="Cambria Math" panose="02040503050406030204" pitchFamily="18" charset="0"/>
                                </a:rPr>
                              </m:ctrlPr>
                            </m:fPr>
                            <m:num>
                              <m:d>
                                <m:dPr>
                                  <m:begChr m:val="|"/>
                                  <m:endChr m:val="|"/>
                                  <m:ctrlPr>
                                    <a:rPr lang="en-US" sz="2000" i="1" smtClean="0">
                                      <a:solidFill>
                                        <a:srgbClr val="FF0000">
                                          <a:alpha val="70000"/>
                                        </a:srgbClr>
                                      </a:solidFill>
                                      <a:latin typeface="Cambria Math" panose="02040503050406030204" pitchFamily="18" charset="0"/>
                                    </a:rPr>
                                  </m:ctrlPr>
                                </m:dPr>
                                <m:e>
                                  <m:sSub>
                                    <m:sSubPr>
                                      <m:ctrlPr>
                                        <a:rPr lang="en-US" sz="2000" i="1" smtClean="0">
                                          <a:solidFill>
                                            <a:srgbClr val="FF0000">
                                              <a:alpha val="70000"/>
                                            </a:srgbClr>
                                          </a:solidFill>
                                          <a:latin typeface="Cambria Math" panose="02040503050406030204" pitchFamily="18" charset="0"/>
                                        </a:rPr>
                                      </m:ctrlPr>
                                    </m:sSubPr>
                                    <m:e>
                                      <m:r>
                                        <a:rPr lang="en-US" sz="2000" i="1" smtClean="0">
                                          <a:solidFill>
                                            <a:srgbClr val="FF0000">
                                              <a:alpha val="70000"/>
                                            </a:srgbClr>
                                          </a:solidFill>
                                          <a:latin typeface="Cambria Math" panose="02040503050406030204" pitchFamily="18" charset="0"/>
                                        </a:rPr>
                                        <m:t>𝑆</m:t>
                                      </m:r>
                                    </m:e>
                                    <m:sub>
                                      <m:r>
                                        <a:rPr lang="en-US" sz="2000" i="1" smtClean="0">
                                          <a:solidFill>
                                            <a:srgbClr val="FF0000">
                                              <a:alpha val="70000"/>
                                            </a:srgbClr>
                                          </a:solidFill>
                                          <a:latin typeface="Cambria Math" panose="02040503050406030204" pitchFamily="18" charset="0"/>
                                        </a:rPr>
                                        <m:t>𝑣</m:t>
                                      </m:r>
                                    </m:sub>
                                  </m:sSub>
                                </m:e>
                              </m:d>
                            </m:num>
                            <m:den>
                              <m:d>
                                <m:dPr>
                                  <m:begChr m:val="|"/>
                                  <m:endChr m:val="|"/>
                                  <m:ctrlPr>
                                    <a:rPr lang="en-US" sz="2000" i="1" smtClean="0">
                                      <a:solidFill>
                                        <a:srgbClr val="FF0000">
                                          <a:alpha val="70000"/>
                                        </a:srgbClr>
                                      </a:solidFill>
                                      <a:latin typeface="Cambria Math" panose="02040503050406030204" pitchFamily="18" charset="0"/>
                                    </a:rPr>
                                  </m:ctrlPr>
                                </m:dPr>
                                <m:e>
                                  <m:r>
                                    <a:rPr lang="en-US" sz="2000" i="1" smtClean="0">
                                      <a:solidFill>
                                        <a:srgbClr val="FF0000">
                                          <a:alpha val="70000"/>
                                        </a:srgbClr>
                                      </a:solidFill>
                                      <a:latin typeface="Cambria Math" panose="02040503050406030204" pitchFamily="18" charset="0"/>
                                    </a:rPr>
                                    <m:t>𝑆</m:t>
                                  </m:r>
                                </m:e>
                              </m:d>
                            </m:den>
                          </m:f>
                          <m:r>
                            <a:rPr lang="en-US" sz="2000" i="1" smtClean="0">
                              <a:solidFill>
                                <a:srgbClr val="FF0000">
                                  <a:alpha val="70000"/>
                                </a:srgbClr>
                              </a:solidFill>
                              <a:latin typeface="Cambria Math" panose="02040503050406030204" pitchFamily="18" charset="0"/>
                            </a:rPr>
                            <m:t>𝐸𝑛𝑡𝑟𝑜𝑝𝑦</m:t>
                          </m:r>
                          <m:d>
                            <m:dPr>
                              <m:ctrlPr>
                                <a:rPr lang="en-US" sz="2000" i="1" smtClean="0">
                                  <a:solidFill>
                                    <a:srgbClr val="FF0000">
                                      <a:alpha val="70000"/>
                                    </a:srgbClr>
                                  </a:solidFill>
                                  <a:latin typeface="Cambria Math" panose="02040503050406030204" pitchFamily="18" charset="0"/>
                                </a:rPr>
                              </m:ctrlPr>
                            </m:dPr>
                            <m:e>
                              <m:sSub>
                                <m:sSubPr>
                                  <m:ctrlPr>
                                    <a:rPr lang="en-US" sz="2000" i="1" smtClean="0">
                                      <a:solidFill>
                                        <a:srgbClr val="FF0000">
                                          <a:alpha val="70000"/>
                                        </a:srgbClr>
                                      </a:solidFill>
                                      <a:latin typeface="Cambria Math" panose="02040503050406030204" pitchFamily="18" charset="0"/>
                                    </a:rPr>
                                  </m:ctrlPr>
                                </m:sSubPr>
                                <m:e>
                                  <m:r>
                                    <a:rPr lang="en-US" sz="2000" i="1" smtClean="0">
                                      <a:solidFill>
                                        <a:srgbClr val="FF0000">
                                          <a:alpha val="70000"/>
                                        </a:srgbClr>
                                      </a:solidFill>
                                      <a:latin typeface="Cambria Math" panose="02040503050406030204" pitchFamily="18" charset="0"/>
                                    </a:rPr>
                                    <m:t>𝑆</m:t>
                                  </m:r>
                                </m:e>
                                <m:sub>
                                  <m:r>
                                    <a:rPr lang="en-US" sz="2000" i="1" smtClean="0">
                                      <a:solidFill>
                                        <a:srgbClr val="FF0000">
                                          <a:alpha val="70000"/>
                                        </a:srgbClr>
                                      </a:solidFill>
                                      <a:latin typeface="Cambria Math" panose="02040503050406030204" pitchFamily="18" charset="0"/>
                                    </a:rPr>
                                    <m:t>𝑣</m:t>
                                  </m:r>
                                </m:sub>
                              </m:sSub>
                            </m:e>
                          </m:d>
                        </m:e>
                      </m:nary>
                    </m:oMath>
                  </m:oMathPara>
                </a14:m>
                <a:endParaRPr lang="en-US" sz="2000" dirty="0">
                  <a:latin typeface="Gill Sans MT" panose="020B0502020104020203" pitchFamily="34" charset="0"/>
                </a:endParaRPr>
              </a:p>
              <a:p>
                <a:pPr marL="0" indent="0" algn="l">
                  <a:buNone/>
                </a:pPr>
                <a:r>
                  <a:rPr lang="en-US" sz="2000" dirty="0">
                    <a:latin typeface="Gill Sans MT" panose="020B0502020104020203" pitchFamily="34" charset="0"/>
                    <a:sym typeface="Wingdings" panose="05000000000000000000" pitchFamily="2" charset="2"/>
                  </a:rPr>
                  <a:t> </a:t>
                </a:r>
                <a14:m>
                  <m:oMath xmlns:m="http://schemas.openxmlformats.org/officeDocument/2006/math">
                    <m:r>
                      <m:rPr>
                        <m:nor/>
                      </m:rPr>
                      <a:rPr lang="en-US" sz="2000" dirty="0">
                        <a:latin typeface="Gill Sans MT" panose="020B0502020104020203" pitchFamily="34" charset="0"/>
                      </a:rPr>
                      <m:t>G</m:t>
                    </m:r>
                    <m:r>
                      <m:rPr>
                        <m:nor/>
                      </m:rPr>
                      <a:rPr lang="en-US" sz="2000" dirty="0" smtClean="0">
                        <a:latin typeface="Gill Sans MT" panose="020B0502020104020203" pitchFamily="34" charset="0"/>
                      </a:rPr>
                      <m:t>ain</m:t>
                    </m:r>
                    <m:r>
                      <m:rPr>
                        <m:nor/>
                      </m:rPr>
                      <a:rPr lang="en-US" sz="2000" dirty="0">
                        <a:latin typeface="Gill Sans MT" panose="020B0502020104020203" pitchFamily="34" charset="0"/>
                      </a:rPr>
                      <m:t>(</m:t>
                    </m:r>
                    <m:r>
                      <m:rPr>
                        <m:nor/>
                      </m:rPr>
                      <a:rPr lang="en-US" sz="2000" dirty="0">
                        <a:latin typeface="Gill Sans MT" panose="020B0502020104020203" pitchFamily="34" charset="0"/>
                      </a:rPr>
                      <m:t>S</m:t>
                    </m:r>
                    <m:r>
                      <m:rPr>
                        <m:nor/>
                      </m:rPr>
                      <a:rPr lang="en-US" sz="2000" dirty="0">
                        <a:latin typeface="Gill Sans MT" panose="020B0502020104020203" pitchFamily="34" charset="0"/>
                      </a:rPr>
                      <m:t>,</m:t>
                    </m:r>
                    <m:r>
                      <m:rPr>
                        <m:nor/>
                      </m:rPr>
                      <a:rPr lang="en-US" sz="2000" i="1" dirty="0">
                        <a:latin typeface="Gill Sans MT" panose="020B0502020104020203" pitchFamily="34" charset="0"/>
                      </a:rPr>
                      <m:t>𝑇𝑒𝑚𝑝𝑒𝑟𝑢𝑟𝑒</m:t>
                    </m:r>
                    <m:r>
                      <m:rPr>
                        <m:nor/>
                      </m:rPr>
                      <a:rPr lang="en-US" sz="2000" dirty="0">
                        <a:latin typeface="Gill Sans MT" panose="020B0502020104020203" pitchFamily="34" charset="0"/>
                      </a:rPr>
                      <m:t>)= </m:t>
                    </m:r>
                    <m:r>
                      <m:rPr>
                        <m:nor/>
                      </m:rPr>
                      <a:rPr lang="en-US" sz="2000" dirty="0">
                        <a:latin typeface="Gill Sans MT" panose="020B0502020104020203" pitchFamily="34" charset="0"/>
                      </a:rPr>
                      <m:t>H</m:t>
                    </m:r>
                    <m:r>
                      <m:rPr>
                        <m:nor/>
                      </m:rPr>
                      <a:rPr lang="en-US" sz="2000" dirty="0">
                        <a:latin typeface="Gill Sans MT" panose="020B0502020104020203" pitchFamily="34" charset="0"/>
                      </a:rPr>
                      <m:t>(</m:t>
                    </m:r>
                    <m:r>
                      <m:rPr>
                        <m:nor/>
                      </m:rPr>
                      <a:rPr lang="en-US" sz="2000" dirty="0">
                        <a:latin typeface="Gill Sans MT" panose="020B0502020104020203" pitchFamily="34" charset="0"/>
                      </a:rPr>
                      <m:t>s</m:t>
                    </m:r>
                    <m:r>
                      <m:rPr>
                        <m:nor/>
                      </m:rPr>
                      <a:rPr lang="en-US" sz="2000" dirty="0">
                        <a:latin typeface="Gill Sans MT" panose="020B0502020104020203" pitchFamily="34" charset="0"/>
                      </a:rPr>
                      <m:t>)</m:t>
                    </m:r>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4</m:t>
                        </m:r>
                      </m:num>
                      <m:den>
                        <m:r>
                          <a:rPr lang="en-US" sz="2000" i="1" dirty="0" smtClean="0">
                            <a:latin typeface="Cambria Math" panose="02040503050406030204" pitchFamily="18" charset="0"/>
                          </a:rPr>
                          <m:t>14</m:t>
                        </m:r>
                      </m:den>
                    </m:f>
                    <m:r>
                      <a:rPr lang="en-US" sz="2000" i="1" dirty="0" smtClean="0">
                        <a:latin typeface="Cambria Math" panose="02040503050406030204" pitchFamily="18" charset="0"/>
                      </a:rPr>
                      <m:t>𝐸𝑛𝑡𝑟𝑜𝑝𝑦</m:t>
                    </m:r>
                    <m:d>
                      <m:dPr>
                        <m:ctrlPr>
                          <a:rPr lang="en-US" sz="2000" i="1" dirty="0" smtClean="0">
                            <a:latin typeface="Cambria Math" panose="02040503050406030204" pitchFamily="18" charset="0"/>
                          </a:rPr>
                        </m:ctrlPr>
                      </m:dPr>
                      <m:e>
                        <m:r>
                          <a:rPr lang="en-US" sz="2000" b="0" i="1" dirty="0" smtClean="0">
                            <a:latin typeface="Cambria Math" panose="02040503050406030204" pitchFamily="18" charset="0"/>
                          </a:rPr>
                          <m:t>𝐻</m:t>
                        </m:r>
                        <m:r>
                          <m:rPr>
                            <m:nor/>
                          </m:rPr>
                          <a:rPr lang="en-US" sz="2000" b="1" dirty="0">
                            <a:solidFill>
                              <a:srgbClr val="0070C0"/>
                            </a:solidFill>
                            <a:latin typeface="Gill Sans MT" panose="020B0502020104020203" pitchFamily="34" charset="0"/>
                          </a:rPr>
                          <m:t>Gain</m:t>
                        </m:r>
                        <m:r>
                          <m:rPr>
                            <m:nor/>
                          </m:rPr>
                          <a:rPr lang="en-US" sz="2000" b="1" dirty="0">
                            <a:solidFill>
                              <a:srgbClr val="0070C0"/>
                            </a:solidFill>
                            <a:latin typeface="Gill Sans MT" panose="020B0502020104020203" pitchFamily="34" charset="0"/>
                          </a:rPr>
                          <m:t>(</m:t>
                        </m:r>
                        <m:r>
                          <m:rPr>
                            <m:nor/>
                          </m:rPr>
                          <a:rPr lang="en-US" sz="2000" b="1" dirty="0">
                            <a:solidFill>
                              <a:srgbClr val="0070C0"/>
                            </a:solidFill>
                            <a:latin typeface="Gill Sans MT" panose="020B0502020104020203" pitchFamily="34" charset="0"/>
                          </a:rPr>
                          <m:t>S</m:t>
                        </m:r>
                        <m:r>
                          <m:rPr>
                            <m:nor/>
                          </m:rPr>
                          <a:rPr lang="en-US" sz="2000" b="1" dirty="0">
                            <a:solidFill>
                              <a:srgbClr val="0070C0"/>
                            </a:solidFill>
                            <a:latin typeface="Gill Sans MT" panose="020B0502020104020203" pitchFamily="34" charset="0"/>
                          </a:rPr>
                          <m:t>,</m:t>
                        </m:r>
                        <m:r>
                          <m:rPr>
                            <m:nor/>
                          </m:rPr>
                          <a:rPr lang="en-US" sz="2000" b="1" dirty="0">
                            <a:solidFill>
                              <a:srgbClr val="0070C0"/>
                            </a:solidFill>
                            <a:latin typeface="Gill Sans MT" panose="020B0502020104020203" pitchFamily="34" charset="0"/>
                          </a:rPr>
                          <m:t>𝑇𝑒𝑚𝑝𝑒𝑟𝑢𝑟𝑒</m:t>
                        </m:r>
                        <m:r>
                          <m:rPr>
                            <m:nor/>
                          </m:rPr>
                          <a:rPr lang="en-US" sz="2000" b="1" dirty="0">
                            <a:solidFill>
                              <a:srgbClr val="0070C0"/>
                            </a:solidFill>
                            <a:latin typeface="Gill Sans MT" panose="020B0502020104020203" pitchFamily="34" charset="0"/>
                          </a:rPr>
                          <m:t>)=0.0289 </m:t>
                        </m:r>
                        <m:r>
                          <a:rPr lang="en-US" sz="2000" b="0" i="1" dirty="0" smtClean="0">
                            <a:latin typeface="Cambria Math" panose="02040503050406030204" pitchFamily="18" charset="0"/>
                          </a:rPr>
                          <m:t>𝑜𝑡</m:t>
                        </m:r>
                      </m:e>
                    </m:d>
                    <m:r>
                      <a:rPr lang="en-US" sz="2000" i="1" dirty="0">
                        <a:latin typeface="Cambria Math" panose="02040503050406030204" pitchFamily="18" charset="0"/>
                      </a:rPr>
                      <m:t>−</m:t>
                    </m:r>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6</m:t>
                        </m:r>
                      </m:num>
                      <m:den>
                        <m:r>
                          <a:rPr lang="en-US" sz="2000" i="1" dirty="0" smtClean="0">
                            <a:latin typeface="Cambria Math" panose="02040503050406030204" pitchFamily="18" charset="0"/>
                          </a:rPr>
                          <m:t>14</m:t>
                        </m:r>
                      </m:den>
                    </m:f>
                    <m:r>
                      <a:rPr lang="en-US" sz="2000" i="1" dirty="0">
                        <a:latin typeface="Cambria Math" panose="02040503050406030204" pitchFamily="18" charset="0"/>
                      </a:rPr>
                      <m:t>𝐸𝑛𝑡𝑟𝑜𝑝𝑦</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𝑀𝑖𝑙𝑑</m:t>
                        </m:r>
                      </m:e>
                    </m:d>
                    <m:r>
                      <a:rPr lang="en-US" sz="2000" i="1" dirty="0">
                        <a:latin typeface="Cambria Math" panose="02040503050406030204" pitchFamily="18" charset="0"/>
                      </a:rPr>
                      <m:t>−</m:t>
                    </m:r>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4</m:t>
                        </m:r>
                      </m:num>
                      <m:den>
                        <m:r>
                          <a:rPr lang="en-US" sz="2000" i="1" dirty="0" smtClean="0">
                            <a:latin typeface="Cambria Math" panose="02040503050406030204" pitchFamily="18" charset="0"/>
                          </a:rPr>
                          <m:t>14</m:t>
                        </m:r>
                      </m:den>
                    </m:f>
                    <m:r>
                      <a:rPr lang="en-US" sz="2000" i="1" dirty="0">
                        <a:latin typeface="Cambria Math" panose="02040503050406030204" pitchFamily="18" charset="0"/>
                      </a:rPr>
                      <m:t>𝐸𝑛𝑡𝑟𝑜𝑝𝑦</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𝐶𝑜𝑜𝑙</m:t>
                        </m:r>
                      </m:e>
                    </m:d>
                  </m:oMath>
                </a14:m>
                <a:endParaRPr lang="en-US" sz="2000" dirty="0">
                  <a:latin typeface="Gill Sans MT" panose="020B0502020104020203" pitchFamily="34" charset="0"/>
                </a:endParaRPr>
              </a:p>
              <a:p>
                <a:pPr marL="0" indent="0" algn="l">
                  <a:buNone/>
                </a:pPr>
                <a:r>
                  <a:rPr lang="en-US" sz="2000" dirty="0">
                    <a:latin typeface="Gill Sans MT" panose="020B0502020104020203" pitchFamily="34" charset="0"/>
                    <a:sym typeface="Wingdings" panose="05000000000000000000" pitchFamily="2" charset="2"/>
                  </a:rPr>
                  <a:t> </a:t>
                </a:r>
                <a14:m>
                  <m:oMath xmlns:m="http://schemas.openxmlformats.org/officeDocument/2006/math">
                    <m:r>
                      <m:rPr>
                        <m:nor/>
                      </m:rPr>
                      <a:rPr lang="en-US" sz="2000" dirty="0" smtClean="0">
                        <a:latin typeface="Gill Sans MT" panose="020B0502020104020203" pitchFamily="34" charset="0"/>
                      </a:rPr>
                      <m:t>Gain</m:t>
                    </m:r>
                    <m:r>
                      <m:rPr>
                        <m:nor/>
                      </m:rPr>
                      <a:rPr lang="en-US" sz="2000" dirty="0" smtClean="0">
                        <a:latin typeface="Gill Sans MT" panose="020B0502020104020203" pitchFamily="34" charset="0"/>
                      </a:rPr>
                      <m:t>(</m:t>
                    </m:r>
                    <m:r>
                      <m:rPr>
                        <m:nor/>
                      </m:rPr>
                      <a:rPr lang="en-US" sz="2000" dirty="0" smtClean="0">
                        <a:latin typeface="Gill Sans MT" panose="020B0502020104020203" pitchFamily="34" charset="0"/>
                      </a:rPr>
                      <m:t>S</m:t>
                    </m:r>
                    <m:r>
                      <m:rPr>
                        <m:nor/>
                      </m:rPr>
                      <a:rPr lang="en-US" sz="2000" dirty="0" smtClean="0">
                        <a:latin typeface="Gill Sans MT" panose="020B0502020104020203" pitchFamily="34" charset="0"/>
                      </a:rPr>
                      <m:t>,</m:t>
                    </m:r>
                    <m:r>
                      <m:rPr>
                        <m:nor/>
                      </m:rPr>
                      <a:rPr lang="en-US" sz="2000" i="1" dirty="0">
                        <a:latin typeface="Gill Sans MT" panose="020B0502020104020203" pitchFamily="34" charset="0"/>
                      </a:rPr>
                      <m:t>𝑇𝑒𝑚𝑝𝑒𝑟𝑢𝑟𝑒</m:t>
                    </m:r>
                    <m:r>
                      <m:rPr>
                        <m:nor/>
                      </m:rPr>
                      <a:rPr lang="en-US" sz="2000" dirty="0" smtClean="0">
                        <a:latin typeface="Gill Sans MT" panose="020B0502020104020203" pitchFamily="34" charset="0"/>
                      </a:rPr>
                      <m:t>)= 0.94</m:t>
                    </m:r>
                    <m:r>
                      <a:rPr lang="en-US" sz="2000" i="1" dirty="0" smtClean="0">
                        <a:latin typeface="Cambria Math" panose="02040503050406030204" pitchFamily="18" charset="0"/>
                      </a:rPr>
                      <m:t>−</m:t>
                    </m:r>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4</m:t>
                            </m:r>
                          </m:num>
                          <m:den>
                            <m:r>
                              <a:rPr lang="en-US" sz="2000" i="1" dirty="0">
                                <a:latin typeface="Cambria Math" panose="02040503050406030204" pitchFamily="18" charset="0"/>
                              </a:rPr>
                              <m:t>14</m:t>
                            </m:r>
                          </m:den>
                        </m:f>
                        <m:r>
                          <a:rPr lang="en-US" sz="2000" i="1" dirty="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1</m:t>
                        </m:r>
                      </m:e>
                    </m:d>
                    <m:r>
                      <a:rPr lang="en-US" sz="2000" i="1" dirty="0" smtClean="0">
                        <a:latin typeface="Cambria Math" panose="02040503050406030204" pitchFamily="18" charset="0"/>
                        <a:ea typeface="Cambria Math" panose="02040503050406030204" pitchFamily="18" charset="0"/>
                      </a:rPr>
                      <m:t>−</m:t>
                    </m:r>
                    <m:d>
                      <m:dPr>
                        <m:ctrlPr>
                          <a:rPr lang="en-US" sz="2000" i="1" dirty="0" smtClean="0">
                            <a:latin typeface="Cambria Math" panose="02040503050406030204" pitchFamily="18" charset="0"/>
                            <a:ea typeface="Cambria Math" panose="02040503050406030204" pitchFamily="18" charset="0"/>
                          </a:rPr>
                        </m:ctrlPr>
                      </m:dPr>
                      <m:e>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6</m:t>
                            </m:r>
                          </m:num>
                          <m:den>
                            <m:r>
                              <a:rPr lang="en-US" sz="2000" i="1" dirty="0">
                                <a:latin typeface="Cambria Math" panose="02040503050406030204" pitchFamily="18" charset="0"/>
                              </a:rPr>
                              <m:t>14</m:t>
                            </m:r>
                          </m:den>
                        </m:f>
                        <m:r>
                          <a:rPr lang="en-US" sz="2000" i="1" dirty="0">
                            <a:latin typeface="Cambria Math" panose="02040503050406030204" pitchFamily="18" charset="0"/>
                            <a:ea typeface="Cambria Math" panose="02040503050406030204" pitchFamily="18" charset="0"/>
                          </a:rPr>
                          <m:t>×0.</m:t>
                        </m:r>
                        <m:r>
                          <a:rPr lang="en-US" sz="2000" b="0" i="1" dirty="0" smtClean="0">
                            <a:latin typeface="Cambria Math" panose="02040503050406030204" pitchFamily="18" charset="0"/>
                            <a:ea typeface="Cambria Math" panose="02040503050406030204" pitchFamily="18" charset="0"/>
                          </a:rPr>
                          <m:t>9183</m:t>
                        </m:r>
                      </m:e>
                    </m:d>
                    <m:r>
                      <a:rPr lang="en-US" sz="2000" i="1" dirty="0" smtClean="0">
                        <a:latin typeface="Cambria Math" panose="02040503050406030204" pitchFamily="18" charset="0"/>
                        <a:ea typeface="Cambria Math" panose="02040503050406030204" pitchFamily="18" charset="0"/>
                      </a:rPr>
                      <m:t>−</m:t>
                    </m:r>
                    <m:d>
                      <m:dPr>
                        <m:ctrlPr>
                          <a:rPr lang="en-US" sz="2000" i="1" dirty="0" smtClean="0">
                            <a:latin typeface="Cambria Math" panose="02040503050406030204" pitchFamily="18" charset="0"/>
                            <a:ea typeface="Cambria Math" panose="02040503050406030204" pitchFamily="18" charset="0"/>
                          </a:rPr>
                        </m:ctrlPr>
                      </m:dPr>
                      <m:e>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4</m:t>
                            </m:r>
                          </m:num>
                          <m:den>
                            <m:r>
                              <a:rPr lang="en-US" sz="2000" i="1" dirty="0">
                                <a:latin typeface="Cambria Math" panose="02040503050406030204" pitchFamily="18" charset="0"/>
                              </a:rPr>
                              <m:t>14</m:t>
                            </m:r>
                          </m:den>
                        </m:f>
                        <m:r>
                          <a:rPr lang="en-US" sz="2000" i="1" dirty="0">
                            <a:latin typeface="Cambria Math" panose="02040503050406030204" pitchFamily="18" charset="0"/>
                            <a:ea typeface="Cambria Math" panose="02040503050406030204" pitchFamily="18" charset="0"/>
                          </a:rPr>
                          <m:t>×0.</m:t>
                        </m:r>
                        <m:r>
                          <a:rPr lang="en-US" sz="2000" b="0" i="1" dirty="0" smtClean="0">
                            <a:latin typeface="Cambria Math" panose="02040503050406030204" pitchFamily="18" charset="0"/>
                            <a:ea typeface="Cambria Math" panose="02040503050406030204" pitchFamily="18" charset="0"/>
                          </a:rPr>
                          <m:t>8113</m:t>
                        </m:r>
                      </m:e>
                    </m:d>
                  </m:oMath>
                </a14:m>
                <a:endParaRPr lang="en-US" sz="2000" dirty="0">
                  <a:latin typeface="Gill Sans MT" panose="020B0502020104020203" pitchFamily="34" charset="0"/>
                </a:endParaRPr>
              </a:p>
              <a:p>
                <a:pPr marL="0" indent="0" algn="l">
                  <a:buNone/>
                </a:pPr>
                <a:r>
                  <a:rPr lang="en-US" sz="2000" dirty="0" smtClean="0">
                    <a:latin typeface="Gill Sans MT" panose="020B0502020104020203" pitchFamily="34" charset="0"/>
                    <a:sym typeface="Wingdings" panose="05000000000000000000" pitchFamily="2" charset="2"/>
                  </a:rPr>
                  <a:t></a:t>
                </a:r>
                <a:endParaRPr lang="en-US" sz="2000" b="1" dirty="0">
                  <a:latin typeface="Gill Sans MT" panose="020B0502020104020203" pitchFamily="34" charset="0"/>
                </a:endParaRPr>
              </a:p>
            </p:txBody>
          </p:sp>
        </mc:Choice>
        <mc:Fallback xmlns="">
          <p:sp>
            <p:nvSpPr>
              <p:cNvPr id="7" name="Content Placeholder 2">
                <a:extLst>
                  <a:ext uri="{FF2B5EF4-FFF2-40B4-BE49-F238E27FC236}">
                    <a16:creationId xmlns="" xmlns:a16="http://schemas.microsoft.com/office/drawing/2014/main" xmlns:a14="http://schemas.microsoft.com/office/drawing/2010/main" id="{C9AD3B82-C7E5-FCAD-CDFE-61320017326F}"/>
                  </a:ext>
                </a:extLst>
              </p:cNvPr>
              <p:cNvSpPr txBox="1">
                <a:spLocks noRot="1" noChangeAspect="1" noMove="1" noResize="1" noEditPoints="1" noAdjustHandles="1" noChangeArrowheads="1" noChangeShapeType="1" noTextEdit="1"/>
              </p:cNvSpPr>
              <p:nvPr/>
            </p:nvSpPr>
            <p:spPr>
              <a:xfrm>
                <a:off x="593034" y="4094615"/>
                <a:ext cx="10714654" cy="2077585"/>
              </a:xfrm>
              <a:prstGeom prst="rect">
                <a:avLst/>
              </a:prstGeom>
              <a:blipFill rotWithShape="0">
                <a:blip r:embed="rId2"/>
                <a:stretch>
                  <a:fillRect l="-569" b="-7038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xmlns="" id="{76DAA5DD-4E96-B37A-9AC7-2655B90D697C}"/>
              </a:ext>
            </a:extLst>
          </p:cNvPr>
          <p:cNvPicPr>
            <a:picLocks noChangeAspect="1"/>
          </p:cNvPicPr>
          <p:nvPr/>
        </p:nvPicPr>
        <p:blipFill>
          <a:blip r:embed="rId3"/>
          <a:stretch>
            <a:fillRect/>
          </a:stretch>
        </p:blipFill>
        <p:spPr>
          <a:xfrm>
            <a:off x="5596139" y="2280753"/>
            <a:ext cx="6261244" cy="1605447"/>
          </a:xfrm>
          <a:prstGeom prst="rect">
            <a:avLst/>
          </a:prstGeom>
          <a:ln>
            <a:solidFill>
              <a:schemeClr val="accent1"/>
            </a:solidFill>
          </a:ln>
        </p:spPr>
      </p:pic>
      <p:pic>
        <p:nvPicPr>
          <p:cNvPr id="12" name="Picture 11">
            <a:extLst>
              <a:ext uri="{FF2B5EF4-FFF2-40B4-BE49-F238E27FC236}">
                <a16:creationId xmlns:a16="http://schemas.microsoft.com/office/drawing/2014/main" xmlns="" id="{9B582884-A92E-F75C-D8C8-165B73C97A19}"/>
              </a:ext>
            </a:extLst>
          </p:cNvPr>
          <p:cNvPicPr>
            <a:picLocks noChangeAspect="1"/>
          </p:cNvPicPr>
          <p:nvPr/>
        </p:nvPicPr>
        <p:blipFill>
          <a:blip r:embed="rId4"/>
          <a:stretch>
            <a:fillRect/>
          </a:stretch>
        </p:blipFill>
        <p:spPr>
          <a:xfrm>
            <a:off x="334617" y="1389598"/>
            <a:ext cx="5936974" cy="1658402"/>
          </a:xfrm>
          <a:prstGeom prst="rect">
            <a:avLst/>
          </a:prstGeom>
        </p:spPr>
      </p:pic>
    </p:spTree>
    <p:extLst>
      <p:ext uri="{BB962C8B-B14F-4D97-AF65-F5344CB8AC3E}">
        <p14:creationId xmlns:p14="http://schemas.microsoft.com/office/powerpoint/2010/main" val="28546261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C13BD3-10D6-725E-01A3-14C38E7711B0}"/>
              </a:ext>
            </a:extLst>
          </p:cNvPr>
          <p:cNvSpPr>
            <a:spLocks noGrp="1"/>
          </p:cNvSpPr>
          <p:nvPr>
            <p:ph type="title"/>
          </p:nvPr>
        </p:nvSpPr>
        <p:spPr/>
        <p:txBody>
          <a:bodyPr/>
          <a:lstStyle/>
          <a:p>
            <a:r>
              <a:rPr lang="en-US" dirty="0"/>
              <a:t>Gain: Humidity</a:t>
            </a:r>
          </a:p>
        </p:txBody>
      </p:sp>
      <p:sp>
        <p:nvSpPr>
          <p:cNvPr id="4" name="Date Placeholder 3">
            <a:extLst>
              <a:ext uri="{FF2B5EF4-FFF2-40B4-BE49-F238E27FC236}">
                <a16:creationId xmlns:a16="http://schemas.microsoft.com/office/drawing/2014/main" xmlns="" id="{2D27CDDB-68F7-FF4C-53CC-A4424AF72227}"/>
              </a:ext>
            </a:extLst>
          </p:cNvPr>
          <p:cNvSpPr>
            <a:spLocks noGrp="1"/>
          </p:cNvSpPr>
          <p:nvPr>
            <p:ph type="dt" sz="half" idx="10"/>
          </p:nvPr>
        </p:nvSpPr>
        <p:spPr/>
        <p:txBody>
          <a:bodyPr/>
          <a:lstStyle/>
          <a:p>
            <a:fld id="{EDE3AE94-FBBE-4283-837A-3E80D8E8DEC3}" type="datetime1">
              <a:rPr lang="en-US" smtClean="0"/>
              <a:t>3/2/2024</a:t>
            </a:fld>
            <a:endParaRPr lang="en-US"/>
          </a:p>
        </p:txBody>
      </p:sp>
      <p:sp>
        <p:nvSpPr>
          <p:cNvPr id="5" name="Footer Placeholder 4">
            <a:extLst>
              <a:ext uri="{FF2B5EF4-FFF2-40B4-BE49-F238E27FC236}">
                <a16:creationId xmlns:a16="http://schemas.microsoft.com/office/drawing/2014/main" xmlns="" id="{9EEC5B2E-8202-8FF9-1C80-1FCDE2E19EDB}"/>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a16="http://schemas.microsoft.com/office/drawing/2014/main" xmlns="" id="{579DA4A9-4D7F-9456-8E95-1896AB587EEF}"/>
              </a:ext>
            </a:extLst>
          </p:cNvPr>
          <p:cNvSpPr>
            <a:spLocks noGrp="1"/>
          </p:cNvSpPr>
          <p:nvPr>
            <p:ph type="sldNum" sz="quarter" idx="12"/>
          </p:nvPr>
        </p:nvSpPr>
        <p:spPr/>
        <p:txBody>
          <a:bodyPr/>
          <a:lstStyle/>
          <a:p>
            <a:fld id="{07CE569E-9B7C-4CB9-AB80-C0841F922CFF}" type="slidenum">
              <a:rPr lang="en-US" smtClean="0"/>
              <a:pPr/>
              <a:t>39</a:t>
            </a:fld>
            <a:endParaRPr lang="en-US" b="1"/>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xmlns="" id="{454609A7-B92D-5C87-9E5B-06C6A272F909}"/>
                  </a:ext>
                </a:extLst>
              </p:cNvPr>
              <p:cNvSpPr txBox="1">
                <a:spLocks/>
              </p:cNvSpPr>
              <p:nvPr/>
            </p:nvSpPr>
            <p:spPr>
              <a:xfrm>
                <a:off x="593034" y="4018415"/>
                <a:ext cx="10714654" cy="2306185"/>
              </a:xfrm>
              <a:prstGeom prst="rect">
                <a:avLst/>
              </a:prstGeom>
            </p:spPr>
            <p:txBody>
              <a:bodyPr vert="horz" lIns="91440" tIns="45720" rIns="91440" bIns="45720" rtlCol="0">
                <a:normAutofit/>
              </a:bodyPr>
              <a:lstStyle>
                <a:lvl1pPr marL="228600" indent="-228600" algn="just" defTabSz="914400" rtl="0" eaLnBrk="1" latinLnBrk="0" hangingPunct="1">
                  <a:lnSpc>
                    <a:spcPct val="125000"/>
                  </a:lnSpc>
                  <a:spcBef>
                    <a:spcPts val="1000"/>
                  </a:spcBef>
                  <a:buFont typeface="Arial" panose="020B0604020202020204" pitchFamily="34" charset="0"/>
                  <a:buChar char="•"/>
                  <a:defRPr sz="2800" kern="1200">
                    <a:solidFill>
                      <a:schemeClr val="bg1">
                        <a:alpha val="70000"/>
                      </a:schemeClr>
                    </a:solidFill>
                    <a:latin typeface="Sitka Subheading (Headings)"/>
                    <a:ea typeface="+mn-ea"/>
                    <a:cs typeface="+mn-cs"/>
                  </a:defRPr>
                </a:lvl1pPr>
                <a:lvl2pPr marL="685800" indent="-228600" algn="just" defTabSz="914400" rtl="0" eaLnBrk="1" latinLnBrk="0" hangingPunct="1">
                  <a:lnSpc>
                    <a:spcPct val="125000"/>
                  </a:lnSpc>
                  <a:spcBef>
                    <a:spcPts val="500"/>
                  </a:spcBef>
                  <a:buFont typeface="Arial" panose="020B0604020202020204" pitchFamily="34" charset="0"/>
                  <a:buChar char="•"/>
                  <a:defRPr sz="2400" kern="1200">
                    <a:solidFill>
                      <a:schemeClr val="bg1">
                        <a:alpha val="70000"/>
                      </a:schemeClr>
                    </a:solidFill>
                    <a:latin typeface="Sitka Subheading (Headings)"/>
                    <a:ea typeface="+mn-ea"/>
                    <a:cs typeface="+mn-cs"/>
                  </a:defRPr>
                </a:lvl2pPr>
                <a:lvl3pPr marL="1143000" indent="-228600" algn="just" defTabSz="914400" rtl="0" eaLnBrk="1" latinLnBrk="0" hangingPunct="1">
                  <a:lnSpc>
                    <a:spcPct val="125000"/>
                  </a:lnSpc>
                  <a:spcBef>
                    <a:spcPts val="500"/>
                  </a:spcBef>
                  <a:buFont typeface="Arial" panose="020B0604020202020204" pitchFamily="34" charset="0"/>
                  <a:buChar char="•"/>
                  <a:defRPr sz="2000" kern="1200">
                    <a:solidFill>
                      <a:schemeClr val="bg1">
                        <a:alpha val="70000"/>
                      </a:schemeClr>
                    </a:solidFill>
                    <a:latin typeface="Sitka Subheading (Headings)"/>
                    <a:ea typeface="+mn-ea"/>
                    <a:cs typeface="+mn-cs"/>
                  </a:defRPr>
                </a:lvl3pPr>
                <a:lvl4pPr marL="16002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4pPr>
                <a:lvl5pPr marL="20574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200" i="1" smtClean="0">
                          <a:solidFill>
                            <a:srgbClr val="FF0000">
                              <a:alpha val="70000"/>
                            </a:srgbClr>
                          </a:solidFill>
                          <a:latin typeface="Cambria Math" panose="02040503050406030204" pitchFamily="18" charset="0"/>
                        </a:rPr>
                        <m:t>𝐺𝑎𝑖𝑛</m:t>
                      </m:r>
                      <m:d>
                        <m:dPr>
                          <m:ctrlPr>
                            <a:rPr lang="en-US" sz="2200" i="1" smtClean="0">
                              <a:solidFill>
                                <a:srgbClr val="FF0000">
                                  <a:alpha val="70000"/>
                                </a:srgbClr>
                              </a:solidFill>
                              <a:latin typeface="Cambria Math" panose="02040503050406030204" pitchFamily="18" charset="0"/>
                            </a:rPr>
                          </m:ctrlPr>
                        </m:dPr>
                        <m:e>
                          <m:r>
                            <a:rPr lang="en-US" sz="2200" i="1" smtClean="0">
                              <a:solidFill>
                                <a:srgbClr val="FF0000">
                                  <a:alpha val="70000"/>
                                </a:srgbClr>
                              </a:solidFill>
                              <a:latin typeface="Cambria Math" panose="02040503050406030204" pitchFamily="18" charset="0"/>
                            </a:rPr>
                            <m:t>𝑆</m:t>
                          </m:r>
                          <m:r>
                            <a:rPr lang="en-US" sz="2200" i="1" smtClean="0">
                              <a:solidFill>
                                <a:srgbClr val="FF0000">
                                  <a:alpha val="70000"/>
                                </a:srgbClr>
                              </a:solidFill>
                              <a:latin typeface="Cambria Math" panose="02040503050406030204" pitchFamily="18" charset="0"/>
                            </a:rPr>
                            <m:t>,</m:t>
                          </m:r>
                          <m:r>
                            <a:rPr lang="en-US" sz="2200" b="0" i="1" smtClean="0">
                              <a:solidFill>
                                <a:srgbClr val="FF0000">
                                  <a:alpha val="70000"/>
                                </a:srgbClr>
                              </a:solidFill>
                              <a:latin typeface="Cambria Math" panose="02040503050406030204" pitchFamily="18" charset="0"/>
                            </a:rPr>
                            <m:t>𝐻𝑢𝑚𝑖𝑑𝑖𝑡𝑦</m:t>
                          </m:r>
                        </m:e>
                      </m:d>
                      <m:r>
                        <a:rPr lang="en-US" sz="2200" i="1" smtClean="0">
                          <a:solidFill>
                            <a:srgbClr val="FF0000">
                              <a:alpha val="70000"/>
                            </a:srgbClr>
                          </a:solidFill>
                          <a:latin typeface="Cambria Math" panose="02040503050406030204" pitchFamily="18" charset="0"/>
                        </a:rPr>
                        <m:t>=</m:t>
                      </m:r>
                      <m:r>
                        <a:rPr lang="en-US" sz="2200" i="1" smtClean="0">
                          <a:solidFill>
                            <a:srgbClr val="FF0000">
                              <a:alpha val="70000"/>
                            </a:srgbClr>
                          </a:solidFill>
                          <a:latin typeface="Cambria Math" panose="02040503050406030204" pitchFamily="18" charset="0"/>
                        </a:rPr>
                        <m:t>𝐸𝑛𝑡𝑟𝑜𝑝𝑦</m:t>
                      </m:r>
                      <m:d>
                        <m:dPr>
                          <m:ctrlPr>
                            <a:rPr lang="en-US" sz="2200" i="1" smtClean="0">
                              <a:solidFill>
                                <a:srgbClr val="FF0000">
                                  <a:alpha val="70000"/>
                                </a:srgbClr>
                              </a:solidFill>
                              <a:latin typeface="Cambria Math" panose="02040503050406030204" pitchFamily="18" charset="0"/>
                            </a:rPr>
                          </m:ctrlPr>
                        </m:dPr>
                        <m:e>
                          <m:r>
                            <a:rPr lang="en-US" sz="2200" i="1" smtClean="0">
                              <a:solidFill>
                                <a:srgbClr val="FF0000">
                                  <a:alpha val="70000"/>
                                </a:srgbClr>
                              </a:solidFill>
                              <a:latin typeface="Cambria Math" panose="02040503050406030204" pitchFamily="18" charset="0"/>
                            </a:rPr>
                            <m:t>𝑆</m:t>
                          </m:r>
                        </m:e>
                      </m:d>
                      <m:r>
                        <a:rPr lang="en-US" sz="2200" i="1" smtClean="0">
                          <a:solidFill>
                            <a:srgbClr val="FF0000">
                              <a:alpha val="70000"/>
                            </a:srgbClr>
                          </a:solidFill>
                          <a:latin typeface="Cambria Math" panose="02040503050406030204" pitchFamily="18" charset="0"/>
                        </a:rPr>
                        <m:t>−</m:t>
                      </m:r>
                      <m:nary>
                        <m:naryPr>
                          <m:chr m:val="∑"/>
                          <m:supHide m:val="on"/>
                          <m:ctrlPr>
                            <a:rPr lang="en-US" sz="2200" i="1" smtClean="0">
                              <a:solidFill>
                                <a:srgbClr val="FF0000">
                                  <a:alpha val="70000"/>
                                </a:srgbClr>
                              </a:solidFill>
                              <a:latin typeface="Cambria Math" panose="02040503050406030204" pitchFamily="18" charset="0"/>
                            </a:rPr>
                          </m:ctrlPr>
                        </m:naryPr>
                        <m:sub>
                          <m:r>
                            <m:rPr>
                              <m:brk m:alnAt="7"/>
                            </m:rPr>
                            <a:rPr lang="en-US" sz="2200" i="1" smtClean="0">
                              <a:solidFill>
                                <a:srgbClr val="FF0000">
                                  <a:alpha val="70000"/>
                                </a:srgbClr>
                              </a:solidFill>
                              <a:latin typeface="Cambria Math" panose="02040503050406030204" pitchFamily="18" charset="0"/>
                            </a:rPr>
                            <m:t>𝑣</m:t>
                          </m:r>
                          <m:r>
                            <a:rPr lang="en-US" sz="2200" i="1" smtClean="0">
                              <a:solidFill>
                                <a:srgbClr val="FF0000">
                                  <a:alpha val="70000"/>
                                </a:srgbClr>
                              </a:solidFill>
                              <a:latin typeface="Cambria Math" panose="02040503050406030204" pitchFamily="18" charset="0"/>
                              <a:ea typeface="Cambria Math" panose="02040503050406030204" pitchFamily="18" charset="0"/>
                            </a:rPr>
                            <m:t>∈</m:t>
                          </m:r>
                          <m:d>
                            <m:dPr>
                              <m:ctrlPr>
                                <a:rPr lang="en-US" sz="2200" i="1" smtClean="0">
                                  <a:solidFill>
                                    <a:srgbClr val="FF0000">
                                      <a:alpha val="70000"/>
                                    </a:srgbClr>
                                  </a:solidFill>
                                  <a:latin typeface="Cambria Math" panose="02040503050406030204" pitchFamily="18" charset="0"/>
                                  <a:ea typeface="Cambria Math" panose="02040503050406030204" pitchFamily="18" charset="0"/>
                                </a:rPr>
                              </m:ctrlPr>
                            </m:dPr>
                            <m:e>
                              <m:r>
                                <m:rPr>
                                  <m:brk m:alnAt="7"/>
                                </m:rPr>
                                <a:rPr lang="en-US" sz="2200" b="0" i="1" smtClean="0">
                                  <a:solidFill>
                                    <a:srgbClr val="FF0000">
                                      <a:alpha val="70000"/>
                                    </a:srgbClr>
                                  </a:solidFill>
                                  <a:latin typeface="Cambria Math" panose="02040503050406030204" pitchFamily="18" charset="0"/>
                                  <a:ea typeface="Cambria Math" panose="02040503050406030204" pitchFamily="18" charset="0"/>
                                </a:rPr>
                                <m:t>𝐻</m:t>
                              </m:r>
                              <m:r>
                                <a:rPr lang="en-US" sz="2200" b="0" i="1" smtClean="0">
                                  <a:solidFill>
                                    <a:srgbClr val="FF0000">
                                      <a:alpha val="70000"/>
                                    </a:srgbClr>
                                  </a:solidFill>
                                  <a:latin typeface="Cambria Math" panose="02040503050406030204" pitchFamily="18" charset="0"/>
                                  <a:ea typeface="Cambria Math" panose="02040503050406030204" pitchFamily="18" charset="0"/>
                                </a:rPr>
                                <m:t>𝑖𝑔h</m:t>
                              </m:r>
                              <m:r>
                                <a:rPr lang="en-US" sz="2200" i="1" smtClean="0">
                                  <a:solidFill>
                                    <a:srgbClr val="FF0000">
                                      <a:alpha val="70000"/>
                                    </a:srgbClr>
                                  </a:solidFill>
                                  <a:latin typeface="Cambria Math" panose="02040503050406030204" pitchFamily="18" charset="0"/>
                                  <a:ea typeface="Cambria Math" panose="02040503050406030204" pitchFamily="18" charset="0"/>
                                </a:rPr>
                                <m:t>, </m:t>
                              </m:r>
                              <m:r>
                                <a:rPr lang="en-US" sz="2200" b="0" i="1" smtClean="0">
                                  <a:solidFill>
                                    <a:srgbClr val="FF0000">
                                      <a:alpha val="70000"/>
                                    </a:srgbClr>
                                  </a:solidFill>
                                  <a:latin typeface="Cambria Math" panose="02040503050406030204" pitchFamily="18" charset="0"/>
                                  <a:ea typeface="Cambria Math" panose="02040503050406030204" pitchFamily="18" charset="0"/>
                                </a:rPr>
                                <m:t>𝑁𝑜𝑟𝑚𝑎𝑙</m:t>
                              </m:r>
                            </m:e>
                          </m:d>
                        </m:sub>
                        <m:sup/>
                        <m:e>
                          <m:f>
                            <m:fPr>
                              <m:ctrlPr>
                                <a:rPr lang="en-US" sz="2200" i="1" smtClean="0">
                                  <a:solidFill>
                                    <a:srgbClr val="FF0000">
                                      <a:alpha val="70000"/>
                                    </a:srgbClr>
                                  </a:solidFill>
                                  <a:latin typeface="Cambria Math" panose="02040503050406030204" pitchFamily="18" charset="0"/>
                                </a:rPr>
                              </m:ctrlPr>
                            </m:fPr>
                            <m:num>
                              <m:d>
                                <m:dPr>
                                  <m:begChr m:val="|"/>
                                  <m:endChr m:val="|"/>
                                  <m:ctrlPr>
                                    <a:rPr lang="en-US" sz="2200" i="1" smtClean="0">
                                      <a:solidFill>
                                        <a:srgbClr val="FF0000">
                                          <a:alpha val="70000"/>
                                        </a:srgbClr>
                                      </a:solidFill>
                                      <a:latin typeface="Cambria Math" panose="02040503050406030204" pitchFamily="18" charset="0"/>
                                    </a:rPr>
                                  </m:ctrlPr>
                                </m:dPr>
                                <m:e>
                                  <m:sSub>
                                    <m:sSubPr>
                                      <m:ctrlPr>
                                        <a:rPr lang="en-US" sz="2200" i="1" smtClean="0">
                                          <a:solidFill>
                                            <a:srgbClr val="FF0000">
                                              <a:alpha val="70000"/>
                                            </a:srgbClr>
                                          </a:solidFill>
                                          <a:latin typeface="Cambria Math" panose="02040503050406030204" pitchFamily="18" charset="0"/>
                                        </a:rPr>
                                      </m:ctrlPr>
                                    </m:sSubPr>
                                    <m:e>
                                      <m:r>
                                        <a:rPr lang="en-US" sz="2200" i="1" smtClean="0">
                                          <a:solidFill>
                                            <a:srgbClr val="FF0000">
                                              <a:alpha val="70000"/>
                                            </a:srgbClr>
                                          </a:solidFill>
                                          <a:latin typeface="Cambria Math" panose="02040503050406030204" pitchFamily="18" charset="0"/>
                                        </a:rPr>
                                        <m:t>𝑆</m:t>
                                      </m:r>
                                    </m:e>
                                    <m:sub>
                                      <m:r>
                                        <a:rPr lang="en-US" sz="2200" i="1" smtClean="0">
                                          <a:solidFill>
                                            <a:srgbClr val="FF0000">
                                              <a:alpha val="70000"/>
                                            </a:srgbClr>
                                          </a:solidFill>
                                          <a:latin typeface="Cambria Math" panose="02040503050406030204" pitchFamily="18" charset="0"/>
                                        </a:rPr>
                                        <m:t>𝑣</m:t>
                                      </m:r>
                                    </m:sub>
                                  </m:sSub>
                                </m:e>
                              </m:d>
                            </m:num>
                            <m:den>
                              <m:d>
                                <m:dPr>
                                  <m:begChr m:val="|"/>
                                  <m:endChr m:val="|"/>
                                  <m:ctrlPr>
                                    <a:rPr lang="en-US" sz="2200" i="1" smtClean="0">
                                      <a:solidFill>
                                        <a:srgbClr val="FF0000">
                                          <a:alpha val="70000"/>
                                        </a:srgbClr>
                                      </a:solidFill>
                                      <a:latin typeface="Cambria Math" panose="02040503050406030204" pitchFamily="18" charset="0"/>
                                    </a:rPr>
                                  </m:ctrlPr>
                                </m:dPr>
                                <m:e>
                                  <m:r>
                                    <a:rPr lang="en-US" sz="2200" i="1" smtClean="0">
                                      <a:solidFill>
                                        <a:srgbClr val="FF0000">
                                          <a:alpha val="70000"/>
                                        </a:srgbClr>
                                      </a:solidFill>
                                      <a:latin typeface="Cambria Math" panose="02040503050406030204" pitchFamily="18" charset="0"/>
                                    </a:rPr>
                                    <m:t>𝑆</m:t>
                                  </m:r>
                                </m:e>
                              </m:d>
                            </m:den>
                          </m:f>
                          <m:r>
                            <a:rPr lang="en-US" sz="2200" i="1" smtClean="0">
                              <a:solidFill>
                                <a:srgbClr val="FF0000">
                                  <a:alpha val="70000"/>
                                </a:srgbClr>
                              </a:solidFill>
                              <a:latin typeface="Cambria Math" panose="02040503050406030204" pitchFamily="18" charset="0"/>
                            </a:rPr>
                            <m:t>𝐸𝑛𝑡𝑟𝑜𝑝𝑦</m:t>
                          </m:r>
                          <m:d>
                            <m:dPr>
                              <m:ctrlPr>
                                <a:rPr lang="en-US" sz="2200" i="1" smtClean="0">
                                  <a:solidFill>
                                    <a:srgbClr val="FF0000">
                                      <a:alpha val="70000"/>
                                    </a:srgbClr>
                                  </a:solidFill>
                                  <a:latin typeface="Cambria Math" panose="02040503050406030204" pitchFamily="18" charset="0"/>
                                </a:rPr>
                              </m:ctrlPr>
                            </m:dPr>
                            <m:e>
                              <m:sSub>
                                <m:sSubPr>
                                  <m:ctrlPr>
                                    <a:rPr lang="en-US" sz="2200" i="1" smtClean="0">
                                      <a:solidFill>
                                        <a:srgbClr val="FF0000">
                                          <a:alpha val="70000"/>
                                        </a:srgbClr>
                                      </a:solidFill>
                                      <a:latin typeface="Cambria Math" panose="02040503050406030204" pitchFamily="18" charset="0"/>
                                    </a:rPr>
                                  </m:ctrlPr>
                                </m:sSubPr>
                                <m:e>
                                  <m:r>
                                    <a:rPr lang="en-US" sz="2200" i="1" smtClean="0">
                                      <a:solidFill>
                                        <a:srgbClr val="FF0000">
                                          <a:alpha val="70000"/>
                                        </a:srgbClr>
                                      </a:solidFill>
                                      <a:latin typeface="Cambria Math" panose="02040503050406030204" pitchFamily="18" charset="0"/>
                                    </a:rPr>
                                    <m:t>𝑆</m:t>
                                  </m:r>
                                </m:e>
                                <m:sub>
                                  <m:r>
                                    <a:rPr lang="en-US" sz="2200" i="1" smtClean="0">
                                      <a:solidFill>
                                        <a:srgbClr val="FF0000">
                                          <a:alpha val="70000"/>
                                        </a:srgbClr>
                                      </a:solidFill>
                                      <a:latin typeface="Cambria Math" panose="02040503050406030204" pitchFamily="18" charset="0"/>
                                    </a:rPr>
                                    <m:t>𝑣</m:t>
                                  </m:r>
                                </m:sub>
                              </m:sSub>
                            </m:e>
                          </m:d>
                        </m:e>
                      </m:nary>
                    </m:oMath>
                  </m:oMathPara>
                </a14:m>
                <a:endParaRPr lang="en-US" sz="2200" dirty="0"/>
              </a:p>
              <a:p>
                <a:pPr marL="0" indent="0" algn="l">
                  <a:buFont typeface="Arial" panose="020B0604020202020204" pitchFamily="34" charset="0"/>
                  <a:buNone/>
                </a:pPr>
                <a:r>
                  <a:rPr lang="en-US" sz="2200" dirty="0">
                    <a:sym typeface="Wingdings" panose="05000000000000000000" pitchFamily="2" charset="2"/>
                  </a:rPr>
                  <a:t> </a:t>
                </a:r>
                <a14:m>
                  <m:oMath xmlns:m="http://schemas.openxmlformats.org/officeDocument/2006/math">
                    <m:r>
                      <m:rPr>
                        <m:nor/>
                      </m:rPr>
                      <a:rPr lang="en-US" sz="2200" dirty="0"/>
                      <m:t>G</m:t>
                    </m:r>
                    <m:r>
                      <m:rPr>
                        <m:nor/>
                      </m:rPr>
                      <a:rPr lang="en-US" sz="2200" dirty="0" smtClean="0"/>
                      <m:t>ain</m:t>
                    </m:r>
                    <m:r>
                      <m:rPr>
                        <m:nor/>
                      </m:rPr>
                      <a:rPr lang="en-US" sz="2200" dirty="0"/>
                      <m:t>(</m:t>
                    </m:r>
                  </m:oMath>
                </a14:m>
                <a:r>
                  <a:rPr lang="en-US" sz="2200" dirty="0" smtClean="0">
                    <a:sym typeface="Wingdings" panose="05000000000000000000" pitchFamily="2" charset="2"/>
                  </a:rPr>
                  <a:t>                           </a:t>
                </a:r>
                <a14:m>
                  <m:oMath xmlns:m="http://schemas.openxmlformats.org/officeDocument/2006/math">
                    <m:r>
                      <m:rPr>
                        <m:nor/>
                      </m:rPr>
                      <a:rPr lang="en-US" sz="2200" b="1" dirty="0" smtClean="0">
                        <a:solidFill>
                          <a:srgbClr val="0070C0">
                            <a:alpha val="70000"/>
                          </a:srgbClr>
                        </a:solidFill>
                      </a:rPr>
                      <m:t>Gain</m:t>
                    </m:r>
                    <m:r>
                      <m:rPr>
                        <m:nor/>
                      </m:rPr>
                      <a:rPr lang="en-US" sz="2200" b="1" dirty="0" smtClean="0">
                        <a:solidFill>
                          <a:srgbClr val="0070C0">
                            <a:alpha val="70000"/>
                          </a:srgbClr>
                        </a:solidFill>
                      </a:rPr>
                      <m:t>(</m:t>
                    </m:r>
                    <m:r>
                      <m:rPr>
                        <m:nor/>
                      </m:rPr>
                      <a:rPr lang="en-US" sz="2200" b="1" dirty="0" smtClean="0">
                        <a:solidFill>
                          <a:srgbClr val="0070C0">
                            <a:alpha val="70000"/>
                          </a:srgbClr>
                        </a:solidFill>
                      </a:rPr>
                      <m:t>S</m:t>
                    </m:r>
                    <m:r>
                      <m:rPr>
                        <m:nor/>
                      </m:rPr>
                      <a:rPr lang="en-US" sz="2200" b="1" dirty="0" smtClean="0">
                        <a:solidFill>
                          <a:srgbClr val="0070C0">
                            <a:alpha val="70000"/>
                          </a:srgbClr>
                        </a:solidFill>
                      </a:rPr>
                      <m:t>,</m:t>
                    </m:r>
                    <m:r>
                      <m:rPr>
                        <m:nor/>
                      </m:rPr>
                      <a:rPr lang="en-US" sz="2200" b="1" i="0" dirty="0" smtClean="0">
                        <a:solidFill>
                          <a:srgbClr val="0070C0">
                            <a:alpha val="70000"/>
                          </a:srgbClr>
                        </a:solidFill>
                      </a:rPr>
                      <m:t>Humidity</m:t>
                    </m:r>
                    <m:r>
                      <m:rPr>
                        <m:nor/>
                      </m:rPr>
                      <a:rPr lang="en-US" sz="2200" b="1" dirty="0" smtClean="0">
                        <a:solidFill>
                          <a:srgbClr val="0070C0">
                            <a:alpha val="70000"/>
                          </a:srgbClr>
                        </a:solidFill>
                      </a:rPr>
                      <m:t>)=0.</m:t>
                    </m:r>
                    <m:r>
                      <m:rPr>
                        <m:nor/>
                      </m:rPr>
                      <a:rPr lang="en-US" sz="2200" b="1" i="0" dirty="0" smtClean="0">
                        <a:solidFill>
                          <a:srgbClr val="0070C0">
                            <a:alpha val="70000"/>
                          </a:srgbClr>
                        </a:solidFill>
                      </a:rPr>
                      <m:t>1516</m:t>
                    </m:r>
                  </m:oMath>
                </a14:m>
                <a:endParaRPr lang="en-US" sz="2200" b="1" dirty="0"/>
              </a:p>
            </p:txBody>
          </p:sp>
        </mc:Choice>
        <mc:Fallback xmlns="">
          <p:sp>
            <p:nvSpPr>
              <p:cNvPr id="7" name="Content Placeholder 2">
                <a:extLst>
                  <a:ext uri="{FF2B5EF4-FFF2-40B4-BE49-F238E27FC236}">
                    <a16:creationId xmlns="" xmlns:a16="http://schemas.microsoft.com/office/drawing/2014/main" xmlns:a14="http://schemas.microsoft.com/office/drawing/2010/main" id="{454609A7-B92D-5C87-9E5B-06C6A272F909}"/>
                  </a:ext>
                </a:extLst>
              </p:cNvPr>
              <p:cNvSpPr txBox="1">
                <a:spLocks noRot="1" noChangeAspect="1" noMove="1" noResize="1" noEditPoints="1" noAdjustHandles="1" noChangeArrowheads="1" noChangeShapeType="1" noTextEdit="1"/>
              </p:cNvSpPr>
              <p:nvPr/>
            </p:nvSpPr>
            <p:spPr>
              <a:xfrm>
                <a:off x="593034" y="4018415"/>
                <a:ext cx="10714654" cy="2306185"/>
              </a:xfrm>
              <a:prstGeom prst="rect">
                <a:avLst/>
              </a:prstGeom>
              <a:blipFill rotWithShape="0">
                <a:blip r:embed="rId2"/>
                <a:stretch>
                  <a:fillRect l="-73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xmlns="" id="{59069AF4-DDC2-1A20-7C43-0401CBCC542D}"/>
              </a:ext>
            </a:extLst>
          </p:cNvPr>
          <p:cNvPicPr>
            <a:picLocks noChangeAspect="1"/>
          </p:cNvPicPr>
          <p:nvPr/>
        </p:nvPicPr>
        <p:blipFill>
          <a:blip r:embed="rId3"/>
          <a:stretch>
            <a:fillRect/>
          </a:stretch>
        </p:blipFill>
        <p:spPr>
          <a:xfrm>
            <a:off x="5596139" y="2433153"/>
            <a:ext cx="6261244" cy="1605447"/>
          </a:xfrm>
          <a:prstGeom prst="rect">
            <a:avLst/>
          </a:prstGeom>
          <a:ln>
            <a:solidFill>
              <a:schemeClr val="accent1"/>
            </a:solidFill>
          </a:ln>
        </p:spPr>
      </p:pic>
      <p:pic>
        <p:nvPicPr>
          <p:cNvPr id="12" name="Picture 11">
            <a:extLst>
              <a:ext uri="{FF2B5EF4-FFF2-40B4-BE49-F238E27FC236}">
                <a16:creationId xmlns:a16="http://schemas.microsoft.com/office/drawing/2014/main" xmlns="" id="{8D34552B-F86F-5C7F-BDBE-763A4B14128D}"/>
              </a:ext>
            </a:extLst>
          </p:cNvPr>
          <p:cNvPicPr>
            <a:picLocks noChangeAspect="1"/>
          </p:cNvPicPr>
          <p:nvPr/>
        </p:nvPicPr>
        <p:blipFill>
          <a:blip r:embed="rId4"/>
          <a:stretch>
            <a:fillRect/>
          </a:stretch>
        </p:blipFill>
        <p:spPr>
          <a:xfrm>
            <a:off x="448383" y="1143000"/>
            <a:ext cx="7730398" cy="1243692"/>
          </a:xfrm>
          <a:prstGeom prst="rect">
            <a:avLst/>
          </a:prstGeom>
        </p:spPr>
      </p:pic>
    </p:spTree>
    <p:extLst>
      <p:ext uri="{BB962C8B-B14F-4D97-AF65-F5344CB8AC3E}">
        <p14:creationId xmlns:p14="http://schemas.microsoft.com/office/powerpoint/2010/main" val="31940551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rcRect/>
          <a:stretch>
            <a:fillRect/>
          </a:stretch>
        </p:blipFill>
        <p:spPr bwMode="auto">
          <a:xfrm>
            <a:off x="3657600" y="3657600"/>
            <a:ext cx="5238524" cy="3151632"/>
          </a:xfrm>
          <a:prstGeom prst="rect">
            <a:avLst/>
          </a:prstGeom>
          <a:noFill/>
          <a:ln w="9525">
            <a:noFill/>
            <a:miter lim="800000"/>
            <a:headEnd/>
            <a:tailEnd/>
          </a:ln>
          <a:effectLst/>
        </p:spPr>
      </p:pic>
      <p:sp>
        <p:nvSpPr>
          <p:cNvPr id="2" name="Title 1"/>
          <p:cNvSpPr>
            <a:spLocks noGrp="1"/>
          </p:cNvSpPr>
          <p:nvPr>
            <p:ph type="title"/>
          </p:nvPr>
        </p:nvSpPr>
        <p:spPr>
          <a:xfrm>
            <a:off x="609600" y="381000"/>
            <a:ext cx="10972800" cy="1143000"/>
          </a:xfrm>
        </p:spPr>
        <p:txBody>
          <a:bodyPr/>
          <a:lstStyle/>
          <a:p>
            <a:r>
              <a:rPr lang="en-US" dirty="0"/>
              <a:t>Decision Trees </a:t>
            </a:r>
          </a:p>
        </p:txBody>
      </p:sp>
      <p:sp>
        <p:nvSpPr>
          <p:cNvPr id="3" name="Content Placeholder 2"/>
          <p:cNvSpPr>
            <a:spLocks noGrp="1"/>
          </p:cNvSpPr>
          <p:nvPr>
            <p:ph idx="1"/>
          </p:nvPr>
        </p:nvSpPr>
        <p:spPr>
          <a:xfrm>
            <a:off x="609600" y="1524000"/>
            <a:ext cx="10972800" cy="3276600"/>
          </a:xfrm>
        </p:spPr>
        <p:txBody>
          <a:bodyPr>
            <a:normAutofit/>
          </a:bodyPr>
          <a:lstStyle/>
          <a:p>
            <a:r>
              <a:rPr lang="en-US" altLang="en-US" dirty="0"/>
              <a:t>A </a:t>
            </a:r>
            <a:r>
              <a:rPr lang="en-US" altLang="en-US" i="1" dirty="0"/>
              <a:t>decision tree</a:t>
            </a:r>
            <a:r>
              <a:rPr lang="en-US" altLang="en-US" dirty="0"/>
              <a:t> is an approach to predictive analysis that can help you make decisions. </a:t>
            </a:r>
            <a:endParaRPr lang="en-US" altLang="en-US" dirty="0" smtClean="0"/>
          </a:p>
          <a:p>
            <a:r>
              <a:rPr lang="en-US" dirty="0" smtClean="0"/>
              <a:t>A </a:t>
            </a:r>
            <a:r>
              <a:rPr lang="en-US" dirty="0"/>
              <a:t>decision tree consists of nodes and leaves, with each leaf denoting a </a:t>
            </a:r>
            <a:r>
              <a:rPr lang="en-US" dirty="0" smtClean="0"/>
              <a:t>class.</a:t>
            </a:r>
          </a:p>
          <a:p>
            <a:r>
              <a:rPr lang="en-US" dirty="0" smtClean="0"/>
              <a:t>Classes </a:t>
            </a:r>
            <a:r>
              <a:rPr lang="en-US" dirty="0"/>
              <a:t>(tall or short) are the outputs of the </a:t>
            </a:r>
            <a:r>
              <a:rPr lang="en-US" dirty="0" smtClean="0"/>
              <a:t>tree.</a:t>
            </a:r>
          </a:p>
          <a:p>
            <a:r>
              <a:rPr lang="en-US" dirty="0" smtClean="0"/>
              <a:t>Attributes </a:t>
            </a:r>
            <a:r>
              <a:rPr lang="en-US" dirty="0"/>
              <a:t>(gender and height) are a set of features that describe the </a:t>
            </a:r>
            <a:r>
              <a:rPr lang="en-US" dirty="0" smtClean="0"/>
              <a:t>data.</a:t>
            </a:r>
          </a:p>
          <a:p>
            <a:r>
              <a:rPr lang="en-US" dirty="0" smtClean="0"/>
              <a:t>The </a:t>
            </a:r>
            <a:r>
              <a:rPr lang="en-US" dirty="0"/>
              <a:t>input data consists of values of the different attributes. Using these attribute values, the decision tree generates a class as the output for each input data. </a:t>
            </a:r>
          </a:p>
          <a:p>
            <a:endParaRPr lang="en-US" altLang="en-US" dirty="0" smtClean="0"/>
          </a:p>
          <a:p>
            <a:endParaRPr lang="en-US" altLang="en-US" dirty="0"/>
          </a:p>
          <a:p>
            <a:endParaRPr lang="en-US" altLang="en-US" dirty="0"/>
          </a:p>
        </p:txBody>
      </p:sp>
    </p:spTree>
    <p:extLst>
      <p:ext uri="{BB962C8B-B14F-4D97-AF65-F5344CB8AC3E}">
        <p14:creationId xmlns:p14="http://schemas.microsoft.com/office/powerpoint/2010/main" val="21459957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31C9D0-0E91-28E8-2012-2372466DE949}"/>
              </a:ext>
            </a:extLst>
          </p:cNvPr>
          <p:cNvSpPr>
            <a:spLocks noGrp="1"/>
          </p:cNvSpPr>
          <p:nvPr>
            <p:ph type="title"/>
          </p:nvPr>
        </p:nvSpPr>
        <p:spPr/>
        <p:txBody>
          <a:bodyPr/>
          <a:lstStyle/>
          <a:p>
            <a:r>
              <a:rPr lang="en-US" dirty="0"/>
              <a:t>Gain: Wind</a:t>
            </a:r>
          </a:p>
        </p:txBody>
      </p:sp>
      <p:sp>
        <p:nvSpPr>
          <p:cNvPr id="4" name="Date Placeholder 3">
            <a:extLst>
              <a:ext uri="{FF2B5EF4-FFF2-40B4-BE49-F238E27FC236}">
                <a16:creationId xmlns:a16="http://schemas.microsoft.com/office/drawing/2014/main" xmlns="" id="{68D6CFEF-12F0-1F36-1506-9B8C3BB0716C}"/>
              </a:ext>
            </a:extLst>
          </p:cNvPr>
          <p:cNvSpPr>
            <a:spLocks noGrp="1"/>
          </p:cNvSpPr>
          <p:nvPr>
            <p:ph type="dt" sz="half" idx="10"/>
          </p:nvPr>
        </p:nvSpPr>
        <p:spPr/>
        <p:txBody>
          <a:bodyPr/>
          <a:lstStyle/>
          <a:p>
            <a:fld id="{EDE3AE94-FBBE-4283-837A-3E80D8E8DEC3}" type="datetime1">
              <a:rPr lang="en-US" smtClean="0"/>
              <a:t>3/2/2024</a:t>
            </a:fld>
            <a:endParaRPr lang="en-US"/>
          </a:p>
        </p:txBody>
      </p:sp>
      <p:sp>
        <p:nvSpPr>
          <p:cNvPr id="5" name="Footer Placeholder 4">
            <a:extLst>
              <a:ext uri="{FF2B5EF4-FFF2-40B4-BE49-F238E27FC236}">
                <a16:creationId xmlns:a16="http://schemas.microsoft.com/office/drawing/2014/main" xmlns="" id="{702C757A-662D-582C-3257-7794B33E1441}"/>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a16="http://schemas.microsoft.com/office/drawing/2014/main" xmlns="" id="{298A6BBF-370E-0B44-45C6-EDAD23661F8B}"/>
              </a:ext>
            </a:extLst>
          </p:cNvPr>
          <p:cNvSpPr>
            <a:spLocks noGrp="1"/>
          </p:cNvSpPr>
          <p:nvPr>
            <p:ph type="sldNum" sz="quarter" idx="12"/>
          </p:nvPr>
        </p:nvSpPr>
        <p:spPr/>
        <p:txBody>
          <a:bodyPr/>
          <a:lstStyle/>
          <a:p>
            <a:fld id="{07CE569E-9B7C-4CB9-AB80-C0841F922CFF}" type="slidenum">
              <a:rPr lang="en-US" smtClean="0"/>
              <a:pPr/>
              <a:t>40</a:t>
            </a:fld>
            <a:endParaRPr lang="en-US" b="1"/>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xmlns="" id="{662EF699-D6B2-F2AA-EFDA-0806996A696D}"/>
                  </a:ext>
                </a:extLst>
              </p:cNvPr>
              <p:cNvSpPr txBox="1">
                <a:spLocks/>
              </p:cNvSpPr>
              <p:nvPr/>
            </p:nvSpPr>
            <p:spPr>
              <a:xfrm>
                <a:off x="593034" y="3942215"/>
                <a:ext cx="10714654" cy="2229985"/>
              </a:xfrm>
              <a:prstGeom prst="rect">
                <a:avLst/>
              </a:prstGeom>
            </p:spPr>
            <p:txBody>
              <a:bodyPr vert="horz" lIns="91440" tIns="45720" rIns="91440" bIns="45720" rtlCol="0">
                <a:normAutofit/>
              </a:bodyPr>
              <a:lstStyle>
                <a:lvl1pPr marL="228600" indent="-228600" algn="just" defTabSz="914400" rtl="0" eaLnBrk="1" latinLnBrk="0" hangingPunct="1">
                  <a:lnSpc>
                    <a:spcPct val="125000"/>
                  </a:lnSpc>
                  <a:spcBef>
                    <a:spcPts val="1000"/>
                  </a:spcBef>
                  <a:buFont typeface="Arial" panose="020B0604020202020204" pitchFamily="34" charset="0"/>
                  <a:buChar char="•"/>
                  <a:defRPr sz="2800" kern="1200">
                    <a:solidFill>
                      <a:schemeClr val="bg1">
                        <a:alpha val="70000"/>
                      </a:schemeClr>
                    </a:solidFill>
                    <a:latin typeface="Sitka Subheading (Headings)"/>
                    <a:ea typeface="+mn-ea"/>
                    <a:cs typeface="+mn-cs"/>
                  </a:defRPr>
                </a:lvl1pPr>
                <a:lvl2pPr marL="685800" indent="-228600" algn="just" defTabSz="914400" rtl="0" eaLnBrk="1" latinLnBrk="0" hangingPunct="1">
                  <a:lnSpc>
                    <a:spcPct val="125000"/>
                  </a:lnSpc>
                  <a:spcBef>
                    <a:spcPts val="500"/>
                  </a:spcBef>
                  <a:buFont typeface="Arial" panose="020B0604020202020204" pitchFamily="34" charset="0"/>
                  <a:buChar char="•"/>
                  <a:defRPr sz="2400" kern="1200">
                    <a:solidFill>
                      <a:schemeClr val="bg1">
                        <a:alpha val="70000"/>
                      </a:schemeClr>
                    </a:solidFill>
                    <a:latin typeface="Sitka Subheading (Headings)"/>
                    <a:ea typeface="+mn-ea"/>
                    <a:cs typeface="+mn-cs"/>
                  </a:defRPr>
                </a:lvl2pPr>
                <a:lvl3pPr marL="1143000" indent="-228600" algn="just" defTabSz="914400" rtl="0" eaLnBrk="1" latinLnBrk="0" hangingPunct="1">
                  <a:lnSpc>
                    <a:spcPct val="125000"/>
                  </a:lnSpc>
                  <a:spcBef>
                    <a:spcPts val="500"/>
                  </a:spcBef>
                  <a:buFont typeface="Arial" panose="020B0604020202020204" pitchFamily="34" charset="0"/>
                  <a:buChar char="•"/>
                  <a:defRPr sz="2000" kern="1200">
                    <a:solidFill>
                      <a:schemeClr val="bg1">
                        <a:alpha val="70000"/>
                      </a:schemeClr>
                    </a:solidFill>
                    <a:latin typeface="Sitka Subheading (Headings)"/>
                    <a:ea typeface="+mn-ea"/>
                    <a:cs typeface="+mn-cs"/>
                  </a:defRPr>
                </a:lvl3pPr>
                <a:lvl4pPr marL="16002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4pPr>
                <a:lvl5pPr marL="20574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200" i="1" smtClean="0">
                          <a:solidFill>
                            <a:srgbClr val="FF0000">
                              <a:alpha val="70000"/>
                            </a:srgbClr>
                          </a:solidFill>
                          <a:latin typeface="Cambria Math" panose="02040503050406030204" pitchFamily="18" charset="0"/>
                        </a:rPr>
                        <m:t>𝐺𝑎𝑖𝑛</m:t>
                      </m:r>
                      <m:d>
                        <m:dPr>
                          <m:ctrlPr>
                            <a:rPr lang="en-US" sz="2200" i="1" smtClean="0">
                              <a:solidFill>
                                <a:srgbClr val="FF0000">
                                  <a:alpha val="70000"/>
                                </a:srgbClr>
                              </a:solidFill>
                              <a:latin typeface="Cambria Math" panose="02040503050406030204" pitchFamily="18" charset="0"/>
                            </a:rPr>
                          </m:ctrlPr>
                        </m:dPr>
                        <m:e>
                          <m:r>
                            <a:rPr lang="en-US" sz="2200" i="1" smtClean="0">
                              <a:solidFill>
                                <a:srgbClr val="FF0000">
                                  <a:alpha val="70000"/>
                                </a:srgbClr>
                              </a:solidFill>
                              <a:latin typeface="Cambria Math" panose="02040503050406030204" pitchFamily="18" charset="0"/>
                            </a:rPr>
                            <m:t>𝑆</m:t>
                          </m:r>
                          <m:r>
                            <a:rPr lang="en-US" sz="2200" i="1" smtClean="0">
                              <a:solidFill>
                                <a:srgbClr val="FF0000">
                                  <a:alpha val="70000"/>
                                </a:srgbClr>
                              </a:solidFill>
                              <a:latin typeface="Cambria Math" panose="02040503050406030204" pitchFamily="18" charset="0"/>
                            </a:rPr>
                            <m:t>,</m:t>
                          </m:r>
                          <m:r>
                            <a:rPr lang="en-US" sz="2200" b="0" i="1" smtClean="0">
                              <a:solidFill>
                                <a:srgbClr val="FF0000">
                                  <a:alpha val="70000"/>
                                </a:srgbClr>
                              </a:solidFill>
                              <a:latin typeface="Cambria Math" panose="02040503050406030204" pitchFamily="18" charset="0"/>
                            </a:rPr>
                            <m:t>𝑊𝑖𝑛𝑑</m:t>
                          </m:r>
                        </m:e>
                      </m:d>
                      <m:r>
                        <a:rPr lang="en-US" sz="2200" i="1" smtClean="0">
                          <a:solidFill>
                            <a:srgbClr val="FF0000">
                              <a:alpha val="70000"/>
                            </a:srgbClr>
                          </a:solidFill>
                          <a:latin typeface="Cambria Math" panose="02040503050406030204" pitchFamily="18" charset="0"/>
                        </a:rPr>
                        <m:t>=</m:t>
                      </m:r>
                      <m:r>
                        <a:rPr lang="en-US" sz="2200" i="1" smtClean="0">
                          <a:solidFill>
                            <a:srgbClr val="FF0000">
                              <a:alpha val="70000"/>
                            </a:srgbClr>
                          </a:solidFill>
                          <a:latin typeface="Cambria Math" panose="02040503050406030204" pitchFamily="18" charset="0"/>
                        </a:rPr>
                        <m:t>𝐸𝑛𝑡𝑟𝑜𝑝𝑦</m:t>
                      </m:r>
                      <m:d>
                        <m:dPr>
                          <m:ctrlPr>
                            <a:rPr lang="en-US" sz="2200" i="1" smtClean="0">
                              <a:solidFill>
                                <a:srgbClr val="FF0000">
                                  <a:alpha val="70000"/>
                                </a:srgbClr>
                              </a:solidFill>
                              <a:latin typeface="Cambria Math" panose="02040503050406030204" pitchFamily="18" charset="0"/>
                            </a:rPr>
                          </m:ctrlPr>
                        </m:dPr>
                        <m:e>
                          <m:r>
                            <a:rPr lang="en-US" sz="2200" i="1" smtClean="0">
                              <a:solidFill>
                                <a:srgbClr val="FF0000">
                                  <a:alpha val="70000"/>
                                </a:srgbClr>
                              </a:solidFill>
                              <a:latin typeface="Cambria Math" panose="02040503050406030204" pitchFamily="18" charset="0"/>
                            </a:rPr>
                            <m:t>𝑆</m:t>
                          </m:r>
                        </m:e>
                      </m:d>
                      <m:r>
                        <a:rPr lang="en-US" sz="2200" i="1" smtClean="0">
                          <a:solidFill>
                            <a:srgbClr val="FF0000">
                              <a:alpha val="70000"/>
                            </a:srgbClr>
                          </a:solidFill>
                          <a:latin typeface="Cambria Math" panose="02040503050406030204" pitchFamily="18" charset="0"/>
                        </a:rPr>
                        <m:t>−</m:t>
                      </m:r>
                      <m:nary>
                        <m:naryPr>
                          <m:chr m:val="∑"/>
                          <m:supHide m:val="on"/>
                          <m:ctrlPr>
                            <a:rPr lang="en-US" sz="2200" i="1" smtClean="0">
                              <a:solidFill>
                                <a:srgbClr val="FF0000">
                                  <a:alpha val="70000"/>
                                </a:srgbClr>
                              </a:solidFill>
                              <a:latin typeface="Cambria Math" panose="02040503050406030204" pitchFamily="18" charset="0"/>
                            </a:rPr>
                          </m:ctrlPr>
                        </m:naryPr>
                        <m:sub>
                          <m:r>
                            <m:rPr>
                              <m:brk m:alnAt="7"/>
                            </m:rPr>
                            <a:rPr lang="en-US" sz="2200" i="1" smtClean="0">
                              <a:solidFill>
                                <a:srgbClr val="FF0000">
                                  <a:alpha val="70000"/>
                                </a:srgbClr>
                              </a:solidFill>
                              <a:latin typeface="Cambria Math" panose="02040503050406030204" pitchFamily="18" charset="0"/>
                            </a:rPr>
                            <m:t>𝑣</m:t>
                          </m:r>
                          <m:r>
                            <a:rPr lang="en-US" sz="2200" i="1" smtClean="0">
                              <a:solidFill>
                                <a:srgbClr val="FF0000">
                                  <a:alpha val="70000"/>
                                </a:srgbClr>
                              </a:solidFill>
                              <a:latin typeface="Cambria Math" panose="02040503050406030204" pitchFamily="18" charset="0"/>
                              <a:ea typeface="Cambria Math" panose="02040503050406030204" pitchFamily="18" charset="0"/>
                            </a:rPr>
                            <m:t>∈</m:t>
                          </m:r>
                          <m:d>
                            <m:dPr>
                              <m:ctrlPr>
                                <a:rPr lang="en-US" sz="2200" i="1" smtClean="0">
                                  <a:solidFill>
                                    <a:srgbClr val="FF0000">
                                      <a:alpha val="70000"/>
                                    </a:srgbClr>
                                  </a:solidFill>
                                  <a:latin typeface="Cambria Math" panose="02040503050406030204" pitchFamily="18" charset="0"/>
                                  <a:ea typeface="Cambria Math" panose="02040503050406030204" pitchFamily="18" charset="0"/>
                                </a:rPr>
                              </m:ctrlPr>
                            </m:dPr>
                            <m:e>
                              <m:r>
                                <m:rPr>
                                  <m:brk m:alnAt="7"/>
                                </m:rPr>
                                <a:rPr lang="en-US" sz="2200" b="0" i="1" smtClean="0">
                                  <a:solidFill>
                                    <a:srgbClr val="FF0000">
                                      <a:alpha val="70000"/>
                                    </a:srgbClr>
                                  </a:solidFill>
                                  <a:latin typeface="Cambria Math" panose="02040503050406030204" pitchFamily="18" charset="0"/>
                                  <a:ea typeface="Cambria Math" panose="02040503050406030204" pitchFamily="18" charset="0"/>
                                </a:rPr>
                                <m:t>𝑊</m:t>
                              </m:r>
                              <m:r>
                                <a:rPr lang="en-US" sz="2200" b="0" i="1" smtClean="0">
                                  <a:solidFill>
                                    <a:srgbClr val="FF0000">
                                      <a:alpha val="70000"/>
                                    </a:srgbClr>
                                  </a:solidFill>
                                  <a:latin typeface="Cambria Math" panose="02040503050406030204" pitchFamily="18" charset="0"/>
                                  <a:ea typeface="Cambria Math" panose="02040503050406030204" pitchFamily="18" charset="0"/>
                                </a:rPr>
                                <m:t>𝑒𝑎𝑘</m:t>
                              </m:r>
                              <m:r>
                                <a:rPr lang="en-US" sz="2200" i="1" smtClean="0">
                                  <a:solidFill>
                                    <a:srgbClr val="FF0000">
                                      <a:alpha val="70000"/>
                                    </a:srgbClr>
                                  </a:solidFill>
                                  <a:latin typeface="Cambria Math" panose="02040503050406030204" pitchFamily="18" charset="0"/>
                                  <a:ea typeface="Cambria Math" panose="02040503050406030204" pitchFamily="18" charset="0"/>
                                </a:rPr>
                                <m:t>, </m:t>
                              </m:r>
                              <m:r>
                                <a:rPr lang="en-US" sz="2200" b="0" i="1" smtClean="0">
                                  <a:solidFill>
                                    <a:srgbClr val="FF0000">
                                      <a:alpha val="70000"/>
                                    </a:srgbClr>
                                  </a:solidFill>
                                  <a:latin typeface="Cambria Math" panose="02040503050406030204" pitchFamily="18" charset="0"/>
                                  <a:ea typeface="Cambria Math" panose="02040503050406030204" pitchFamily="18" charset="0"/>
                                </a:rPr>
                                <m:t>𝑆𝑡𝑟𝑜𝑛𝑔</m:t>
                              </m:r>
                            </m:e>
                          </m:d>
                        </m:sub>
                        <m:sup/>
                        <m:e>
                          <m:f>
                            <m:fPr>
                              <m:ctrlPr>
                                <a:rPr lang="en-US" sz="2200" i="1" smtClean="0">
                                  <a:solidFill>
                                    <a:srgbClr val="FF0000">
                                      <a:alpha val="70000"/>
                                    </a:srgbClr>
                                  </a:solidFill>
                                  <a:latin typeface="Cambria Math" panose="02040503050406030204" pitchFamily="18" charset="0"/>
                                </a:rPr>
                              </m:ctrlPr>
                            </m:fPr>
                            <m:num>
                              <m:d>
                                <m:dPr>
                                  <m:begChr m:val="|"/>
                                  <m:endChr m:val="|"/>
                                  <m:ctrlPr>
                                    <a:rPr lang="en-US" sz="2200" i="1" smtClean="0">
                                      <a:solidFill>
                                        <a:srgbClr val="FF0000">
                                          <a:alpha val="70000"/>
                                        </a:srgbClr>
                                      </a:solidFill>
                                      <a:latin typeface="Cambria Math" panose="02040503050406030204" pitchFamily="18" charset="0"/>
                                    </a:rPr>
                                  </m:ctrlPr>
                                </m:dPr>
                                <m:e>
                                  <m:sSub>
                                    <m:sSubPr>
                                      <m:ctrlPr>
                                        <a:rPr lang="en-US" sz="2200" i="1" smtClean="0">
                                          <a:solidFill>
                                            <a:srgbClr val="FF0000">
                                              <a:alpha val="70000"/>
                                            </a:srgbClr>
                                          </a:solidFill>
                                          <a:latin typeface="Cambria Math" panose="02040503050406030204" pitchFamily="18" charset="0"/>
                                        </a:rPr>
                                      </m:ctrlPr>
                                    </m:sSubPr>
                                    <m:e>
                                      <m:r>
                                        <a:rPr lang="en-US" sz="2200" i="1" smtClean="0">
                                          <a:solidFill>
                                            <a:srgbClr val="FF0000">
                                              <a:alpha val="70000"/>
                                            </a:srgbClr>
                                          </a:solidFill>
                                          <a:latin typeface="Cambria Math" panose="02040503050406030204" pitchFamily="18" charset="0"/>
                                        </a:rPr>
                                        <m:t>𝑆</m:t>
                                      </m:r>
                                    </m:e>
                                    <m:sub>
                                      <m:r>
                                        <a:rPr lang="en-US" sz="2200" i="1" smtClean="0">
                                          <a:solidFill>
                                            <a:srgbClr val="FF0000">
                                              <a:alpha val="70000"/>
                                            </a:srgbClr>
                                          </a:solidFill>
                                          <a:latin typeface="Cambria Math" panose="02040503050406030204" pitchFamily="18" charset="0"/>
                                        </a:rPr>
                                        <m:t>𝑣</m:t>
                                      </m:r>
                                    </m:sub>
                                  </m:sSub>
                                </m:e>
                              </m:d>
                            </m:num>
                            <m:den>
                              <m:d>
                                <m:dPr>
                                  <m:begChr m:val="|"/>
                                  <m:endChr m:val="|"/>
                                  <m:ctrlPr>
                                    <a:rPr lang="en-US" sz="2200" i="1" smtClean="0">
                                      <a:solidFill>
                                        <a:srgbClr val="FF0000">
                                          <a:alpha val="70000"/>
                                        </a:srgbClr>
                                      </a:solidFill>
                                      <a:latin typeface="Cambria Math" panose="02040503050406030204" pitchFamily="18" charset="0"/>
                                    </a:rPr>
                                  </m:ctrlPr>
                                </m:dPr>
                                <m:e>
                                  <m:r>
                                    <a:rPr lang="en-US" sz="2200" i="1" smtClean="0">
                                      <a:solidFill>
                                        <a:srgbClr val="FF0000">
                                          <a:alpha val="70000"/>
                                        </a:srgbClr>
                                      </a:solidFill>
                                      <a:latin typeface="Cambria Math" panose="02040503050406030204" pitchFamily="18" charset="0"/>
                                    </a:rPr>
                                    <m:t>𝑆</m:t>
                                  </m:r>
                                </m:e>
                              </m:d>
                            </m:den>
                          </m:f>
                          <m:r>
                            <a:rPr lang="en-US" sz="2200" i="1" smtClean="0">
                              <a:solidFill>
                                <a:srgbClr val="FF0000">
                                  <a:alpha val="70000"/>
                                </a:srgbClr>
                              </a:solidFill>
                              <a:latin typeface="Cambria Math" panose="02040503050406030204" pitchFamily="18" charset="0"/>
                            </a:rPr>
                            <m:t>𝐸𝑛𝑡𝑟𝑜𝑝𝑦</m:t>
                          </m:r>
                          <m:d>
                            <m:dPr>
                              <m:ctrlPr>
                                <a:rPr lang="en-US" sz="2200" i="1" smtClean="0">
                                  <a:solidFill>
                                    <a:srgbClr val="FF0000">
                                      <a:alpha val="70000"/>
                                    </a:srgbClr>
                                  </a:solidFill>
                                  <a:latin typeface="Cambria Math" panose="02040503050406030204" pitchFamily="18" charset="0"/>
                                </a:rPr>
                              </m:ctrlPr>
                            </m:dPr>
                            <m:e>
                              <m:sSub>
                                <m:sSubPr>
                                  <m:ctrlPr>
                                    <a:rPr lang="en-US" sz="2200" i="1" smtClean="0">
                                      <a:solidFill>
                                        <a:srgbClr val="FF0000">
                                          <a:alpha val="70000"/>
                                        </a:srgbClr>
                                      </a:solidFill>
                                      <a:latin typeface="Cambria Math" panose="02040503050406030204" pitchFamily="18" charset="0"/>
                                    </a:rPr>
                                  </m:ctrlPr>
                                </m:sSubPr>
                                <m:e>
                                  <m:r>
                                    <a:rPr lang="en-US" sz="2200" i="1" smtClean="0">
                                      <a:solidFill>
                                        <a:srgbClr val="FF0000">
                                          <a:alpha val="70000"/>
                                        </a:srgbClr>
                                      </a:solidFill>
                                      <a:latin typeface="Cambria Math" panose="02040503050406030204" pitchFamily="18" charset="0"/>
                                    </a:rPr>
                                    <m:t>𝑆</m:t>
                                  </m:r>
                                </m:e>
                                <m:sub>
                                  <m:r>
                                    <a:rPr lang="en-US" sz="2200" i="1" smtClean="0">
                                      <a:solidFill>
                                        <a:srgbClr val="FF0000">
                                          <a:alpha val="70000"/>
                                        </a:srgbClr>
                                      </a:solidFill>
                                      <a:latin typeface="Cambria Math" panose="02040503050406030204" pitchFamily="18" charset="0"/>
                                    </a:rPr>
                                    <m:t>𝑣</m:t>
                                  </m:r>
                                </m:sub>
                              </m:sSub>
                            </m:e>
                          </m:d>
                        </m:e>
                      </m:nary>
                    </m:oMath>
                  </m:oMathPara>
                </a14:m>
                <a:endParaRPr lang="en-US" sz="2200" dirty="0"/>
              </a:p>
              <a:p>
                <a:pPr marL="0" indent="0" algn="l">
                  <a:buFont typeface="Arial" panose="020B0604020202020204" pitchFamily="34" charset="0"/>
                  <a:buNone/>
                </a:pPr>
                <a:r>
                  <a:rPr lang="en-US" sz="2200" dirty="0">
                    <a:sym typeface="Wingdings" panose="05000000000000000000" pitchFamily="2" charset="2"/>
                  </a:rPr>
                  <a:t> </a:t>
                </a:r>
                <a14:m>
                  <m:oMath xmlns:m="http://schemas.openxmlformats.org/officeDocument/2006/math">
                    <m:r>
                      <m:rPr>
                        <m:nor/>
                      </m:rPr>
                      <a:rPr lang="en-US" sz="2200" dirty="0"/>
                      <m:t>G</m:t>
                    </m:r>
                    <m:r>
                      <m:rPr>
                        <m:nor/>
                      </m:rPr>
                      <a:rPr lang="en-US" sz="2200" dirty="0" smtClean="0"/>
                      <m:t>ain</m:t>
                    </m:r>
                    <m:r>
                      <m:rPr>
                        <m:nor/>
                      </m:rPr>
                      <a:rPr lang="en-US" sz="2200" dirty="0"/>
                      <m:t>(</m:t>
                    </m:r>
                    <m:r>
                      <m:rPr>
                        <m:nor/>
                      </m:rPr>
                      <a:rPr lang="en-US" sz="2200" dirty="0"/>
                      <m:t>S</m:t>
                    </m:r>
                    <m:r>
                      <m:rPr>
                        <m:nor/>
                      </m:rPr>
                      <a:rPr lang="en-US" sz="2200" dirty="0"/>
                      <m:t>,</m:t>
                    </m:r>
                    <m:r>
                      <m:rPr>
                        <m:nor/>
                      </m:rPr>
                      <a:rPr lang="en-US" sz="2200" b="0" i="0" dirty="0" smtClean="0"/>
                      <m:t>Weak</m:t>
                    </m:r>
                    <m:r>
                      <m:rPr>
                        <m:nor/>
                      </m:rPr>
                      <a:rPr lang="en-US" sz="2200" dirty="0"/>
                      <m:t>)= </m:t>
                    </m:r>
                    <m:r>
                      <m:rPr>
                        <m:nor/>
                      </m:rPr>
                      <a:rPr lang="en-US" sz="2200" dirty="0"/>
                      <m:t>H</m:t>
                    </m:r>
                    <m:r>
                      <m:rPr>
                        <m:nor/>
                      </m:rPr>
                      <a:rPr lang="en-US" sz="2200" dirty="0"/>
                      <m:t>(</m:t>
                    </m:r>
                    <m:r>
                      <m:rPr>
                        <m:nor/>
                      </m:rPr>
                      <a:rPr lang="en-US" sz="2200" dirty="0"/>
                      <m:t>s</m:t>
                    </m:r>
                    <m:r>
                      <m:rPr>
                        <m:nor/>
                      </m:rPr>
                      <a:rPr lang="en-US" sz="2200" dirty="0"/>
                      <m:t>)</m:t>
                    </m:r>
                  </m:oMath>
                </a14:m>
                <a:r>
                  <a:rPr lang="en-US" sz="2200" dirty="0" smtClean="0">
                    <a:sym typeface="Wingdings" panose="05000000000000000000" pitchFamily="2" charset="2"/>
                  </a:rPr>
                  <a:t> </a:t>
                </a:r>
                <a14:m>
                  <m:oMath xmlns:m="http://schemas.openxmlformats.org/officeDocument/2006/math">
                    <m:r>
                      <m:rPr>
                        <m:nor/>
                      </m:rPr>
                      <a:rPr lang="en-US" sz="2200" b="1" dirty="0" smtClean="0">
                        <a:solidFill>
                          <a:srgbClr val="0070C0">
                            <a:alpha val="70000"/>
                          </a:srgbClr>
                        </a:solidFill>
                      </a:rPr>
                      <m:t>Gain</m:t>
                    </m:r>
                    <m:r>
                      <m:rPr>
                        <m:nor/>
                      </m:rPr>
                      <a:rPr lang="en-US" sz="2200" b="1" dirty="0" smtClean="0">
                        <a:solidFill>
                          <a:srgbClr val="0070C0">
                            <a:alpha val="70000"/>
                          </a:srgbClr>
                        </a:solidFill>
                      </a:rPr>
                      <m:t>(</m:t>
                    </m:r>
                    <m:r>
                      <m:rPr>
                        <m:nor/>
                      </m:rPr>
                      <a:rPr lang="en-US" sz="2200" b="1" dirty="0" smtClean="0">
                        <a:solidFill>
                          <a:srgbClr val="0070C0">
                            <a:alpha val="70000"/>
                          </a:srgbClr>
                        </a:solidFill>
                      </a:rPr>
                      <m:t>S</m:t>
                    </m:r>
                    <m:r>
                      <m:rPr>
                        <m:nor/>
                      </m:rPr>
                      <a:rPr lang="en-US" sz="2200" b="1" dirty="0" smtClean="0">
                        <a:solidFill>
                          <a:srgbClr val="0070C0">
                            <a:alpha val="70000"/>
                          </a:srgbClr>
                        </a:solidFill>
                      </a:rPr>
                      <m:t>,</m:t>
                    </m:r>
                    <m:r>
                      <m:rPr>
                        <m:nor/>
                      </m:rPr>
                      <a:rPr lang="en-US" sz="2200" b="1" i="0" dirty="0" smtClean="0">
                        <a:solidFill>
                          <a:srgbClr val="0070C0">
                            <a:alpha val="70000"/>
                          </a:srgbClr>
                        </a:solidFill>
                      </a:rPr>
                      <m:t>Wind</m:t>
                    </m:r>
                    <m:r>
                      <m:rPr>
                        <m:nor/>
                      </m:rPr>
                      <a:rPr lang="en-US" sz="2200" b="1" dirty="0" smtClean="0">
                        <a:solidFill>
                          <a:srgbClr val="0070C0">
                            <a:alpha val="70000"/>
                          </a:srgbClr>
                        </a:solidFill>
                      </a:rPr>
                      <m:t>)=0.</m:t>
                    </m:r>
                    <m:r>
                      <m:rPr>
                        <m:nor/>
                      </m:rPr>
                      <a:rPr lang="en-US" sz="2200" b="1" i="0" dirty="0" smtClean="0">
                        <a:solidFill>
                          <a:srgbClr val="0070C0">
                            <a:alpha val="70000"/>
                          </a:srgbClr>
                        </a:solidFill>
                      </a:rPr>
                      <m:t>0478</m:t>
                    </m:r>
                  </m:oMath>
                </a14:m>
                <a:endParaRPr lang="en-US" sz="2200" b="1" dirty="0"/>
              </a:p>
            </p:txBody>
          </p:sp>
        </mc:Choice>
        <mc:Fallback xmlns="">
          <p:sp>
            <p:nvSpPr>
              <p:cNvPr id="7" name="Content Placeholder 2">
                <a:extLst>
                  <a:ext uri="{FF2B5EF4-FFF2-40B4-BE49-F238E27FC236}">
                    <a16:creationId xmlns="" xmlns:a16="http://schemas.microsoft.com/office/drawing/2014/main" xmlns:a14="http://schemas.microsoft.com/office/drawing/2010/main" id="{662EF699-D6B2-F2AA-EFDA-0806996A696D}"/>
                  </a:ext>
                </a:extLst>
              </p:cNvPr>
              <p:cNvSpPr txBox="1">
                <a:spLocks noRot="1" noChangeAspect="1" noMove="1" noResize="1" noEditPoints="1" noAdjustHandles="1" noChangeArrowheads="1" noChangeShapeType="1" noTextEdit="1"/>
              </p:cNvSpPr>
              <p:nvPr/>
            </p:nvSpPr>
            <p:spPr>
              <a:xfrm>
                <a:off x="593034" y="3942215"/>
                <a:ext cx="10714654" cy="2229985"/>
              </a:xfrm>
              <a:prstGeom prst="rect">
                <a:avLst/>
              </a:prstGeom>
              <a:blipFill rotWithShape="0">
                <a:blip r:embed="rId2"/>
                <a:stretch>
                  <a:fillRect l="-73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xmlns="" id="{1765A1D3-6700-983B-B573-76DCFCE762A4}"/>
              </a:ext>
            </a:extLst>
          </p:cNvPr>
          <p:cNvPicPr>
            <a:picLocks noChangeAspect="1"/>
          </p:cNvPicPr>
          <p:nvPr/>
        </p:nvPicPr>
        <p:blipFill>
          <a:blip r:embed="rId3"/>
          <a:stretch>
            <a:fillRect/>
          </a:stretch>
        </p:blipFill>
        <p:spPr>
          <a:xfrm>
            <a:off x="5596139" y="2280753"/>
            <a:ext cx="6261244" cy="1605447"/>
          </a:xfrm>
          <a:prstGeom prst="rect">
            <a:avLst/>
          </a:prstGeom>
          <a:ln>
            <a:solidFill>
              <a:schemeClr val="accent1"/>
            </a:solidFill>
          </a:ln>
        </p:spPr>
      </p:pic>
      <p:pic>
        <p:nvPicPr>
          <p:cNvPr id="12" name="Picture 11">
            <a:extLst>
              <a:ext uri="{FF2B5EF4-FFF2-40B4-BE49-F238E27FC236}">
                <a16:creationId xmlns:a16="http://schemas.microsoft.com/office/drawing/2014/main" xmlns="" id="{64AEEEFE-2F9C-645B-12D6-71E6F9BE2A73}"/>
              </a:ext>
            </a:extLst>
          </p:cNvPr>
          <p:cNvPicPr>
            <a:picLocks noChangeAspect="1"/>
          </p:cNvPicPr>
          <p:nvPr/>
        </p:nvPicPr>
        <p:blipFill>
          <a:blip r:embed="rId4"/>
          <a:stretch>
            <a:fillRect/>
          </a:stretch>
        </p:blipFill>
        <p:spPr>
          <a:xfrm>
            <a:off x="593034" y="1456409"/>
            <a:ext cx="4634665" cy="1210591"/>
          </a:xfrm>
          <a:prstGeom prst="rect">
            <a:avLst/>
          </a:prstGeom>
        </p:spPr>
      </p:pic>
    </p:spTree>
    <p:extLst>
      <p:ext uri="{BB962C8B-B14F-4D97-AF65-F5344CB8AC3E}">
        <p14:creationId xmlns:p14="http://schemas.microsoft.com/office/powerpoint/2010/main" val="39543919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E09E1E-9636-EE9F-B19F-E1B61CF8F30D}"/>
              </a:ext>
            </a:extLst>
          </p:cNvPr>
          <p:cNvSpPr>
            <a:spLocks noGrp="1"/>
          </p:cNvSpPr>
          <p:nvPr>
            <p:ph type="title"/>
          </p:nvPr>
        </p:nvSpPr>
        <p:spPr/>
        <p:txBody>
          <a:bodyPr/>
          <a:lstStyle/>
          <a:p>
            <a:r>
              <a:rPr lang="en-US" dirty="0"/>
              <a:t>I</a:t>
            </a:r>
            <a:r>
              <a:rPr lang="en-US" dirty="0" smtClean="0"/>
              <a:t>nformation </a:t>
            </a:r>
            <a:r>
              <a:rPr lang="en-US" dirty="0"/>
              <a:t>gain</a:t>
            </a:r>
          </a:p>
        </p:txBody>
      </p:sp>
      <p:sp>
        <p:nvSpPr>
          <p:cNvPr id="3" name="Content Placeholder 2">
            <a:extLst>
              <a:ext uri="{FF2B5EF4-FFF2-40B4-BE49-F238E27FC236}">
                <a16:creationId xmlns:a16="http://schemas.microsoft.com/office/drawing/2014/main" xmlns="" id="{486FE72D-12F9-654E-F019-8FB10D0F3D46}"/>
              </a:ext>
            </a:extLst>
          </p:cNvPr>
          <p:cNvSpPr>
            <a:spLocks noGrp="1"/>
          </p:cNvSpPr>
          <p:nvPr>
            <p:ph idx="1"/>
          </p:nvPr>
        </p:nvSpPr>
        <p:spPr>
          <a:xfrm>
            <a:off x="1905000" y="1272061"/>
            <a:ext cx="6324600" cy="1775939"/>
          </a:xfrm>
        </p:spPr>
        <p:txBody>
          <a:bodyPr>
            <a:normAutofit/>
          </a:bodyPr>
          <a:lstStyle/>
          <a:p>
            <a:pPr lvl="1" algn="l"/>
            <a:r>
              <a:rPr lang="en-US" b="0" i="0" dirty="0" smtClean="0">
                <a:solidFill>
                  <a:srgbClr val="292929"/>
                </a:solidFill>
                <a:effectLst/>
                <a:latin typeface="charter"/>
              </a:rPr>
              <a:t>IG(S</a:t>
            </a:r>
            <a:r>
              <a:rPr lang="en-US" b="0" i="0" dirty="0">
                <a:solidFill>
                  <a:srgbClr val="292929"/>
                </a:solidFill>
                <a:effectLst/>
                <a:latin typeface="charter"/>
              </a:rPr>
              <a:t>, outlook) = 0.94 - 0.693 = 0.247</a:t>
            </a:r>
          </a:p>
          <a:p>
            <a:pPr lvl="1" algn="l"/>
            <a:r>
              <a:rPr lang="en-US" b="0" i="0" dirty="0" smtClean="0">
                <a:solidFill>
                  <a:srgbClr val="292929"/>
                </a:solidFill>
                <a:effectLst/>
                <a:latin typeface="charter"/>
              </a:rPr>
              <a:t>IG(S</a:t>
            </a:r>
            <a:r>
              <a:rPr lang="en-US" b="0" i="0" dirty="0">
                <a:solidFill>
                  <a:srgbClr val="292929"/>
                </a:solidFill>
                <a:effectLst/>
                <a:latin typeface="charter"/>
              </a:rPr>
              <a:t>, Temperature) = 0.940 - 0.911 = 0.029</a:t>
            </a:r>
          </a:p>
          <a:p>
            <a:pPr lvl="1" algn="l"/>
            <a:r>
              <a:rPr lang="en-US" b="0" i="0" dirty="0">
                <a:solidFill>
                  <a:srgbClr val="292929"/>
                </a:solidFill>
                <a:effectLst/>
                <a:latin typeface="charter"/>
              </a:rPr>
              <a:t>IG(S, Humidity) = 0.940 - 0.788 = 0.152</a:t>
            </a:r>
          </a:p>
          <a:p>
            <a:pPr lvl="1" algn="l"/>
            <a:r>
              <a:rPr lang="en-US" b="0" i="0" dirty="0">
                <a:solidFill>
                  <a:srgbClr val="292929"/>
                </a:solidFill>
                <a:effectLst/>
                <a:latin typeface="charter"/>
              </a:rPr>
              <a:t>IG(S, Windy) = 0.940 - 0.8932 = 0.048</a:t>
            </a:r>
          </a:p>
        </p:txBody>
      </p:sp>
      <p:sp>
        <p:nvSpPr>
          <p:cNvPr id="4" name="Date Placeholder 3">
            <a:extLst>
              <a:ext uri="{FF2B5EF4-FFF2-40B4-BE49-F238E27FC236}">
                <a16:creationId xmlns:a16="http://schemas.microsoft.com/office/drawing/2014/main" xmlns="" id="{4C847748-1585-E73E-4665-6E1B94B5000B}"/>
              </a:ext>
            </a:extLst>
          </p:cNvPr>
          <p:cNvSpPr>
            <a:spLocks noGrp="1"/>
          </p:cNvSpPr>
          <p:nvPr>
            <p:ph type="dt" sz="half" idx="10"/>
          </p:nvPr>
        </p:nvSpPr>
        <p:spPr/>
        <p:txBody>
          <a:bodyPr/>
          <a:lstStyle/>
          <a:p>
            <a:fld id="{EDE3AE94-FBBE-4283-837A-3E80D8E8DEC3}" type="datetime1">
              <a:rPr lang="en-US" smtClean="0"/>
              <a:t>3/2/2024</a:t>
            </a:fld>
            <a:endParaRPr lang="en-US"/>
          </a:p>
        </p:txBody>
      </p:sp>
      <p:sp>
        <p:nvSpPr>
          <p:cNvPr id="5" name="Footer Placeholder 4">
            <a:extLst>
              <a:ext uri="{FF2B5EF4-FFF2-40B4-BE49-F238E27FC236}">
                <a16:creationId xmlns:a16="http://schemas.microsoft.com/office/drawing/2014/main" xmlns="" id="{58197FE9-BE14-49F4-2443-04AB1AB80ED9}"/>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a16="http://schemas.microsoft.com/office/drawing/2014/main" xmlns="" id="{D674F7E8-5078-8A8A-18A4-E8295F710DA2}"/>
              </a:ext>
            </a:extLst>
          </p:cNvPr>
          <p:cNvSpPr>
            <a:spLocks noGrp="1"/>
          </p:cNvSpPr>
          <p:nvPr>
            <p:ph type="sldNum" sz="quarter" idx="12"/>
          </p:nvPr>
        </p:nvSpPr>
        <p:spPr/>
        <p:txBody>
          <a:bodyPr/>
          <a:lstStyle/>
          <a:p>
            <a:fld id="{07CE569E-9B7C-4CB9-AB80-C0841F922CFF}" type="slidenum">
              <a:rPr lang="en-US" smtClean="0"/>
              <a:pPr/>
              <a:t>41</a:t>
            </a:fld>
            <a:endParaRPr lang="en-US" b="1"/>
          </a:p>
        </p:txBody>
      </p:sp>
      <p:pic>
        <p:nvPicPr>
          <p:cNvPr id="7" name="Picture 2">
            <a:extLst>
              <a:ext uri="{FF2B5EF4-FFF2-40B4-BE49-F238E27FC236}">
                <a16:creationId xmlns:a16="http://schemas.microsoft.com/office/drawing/2014/main" xmlns="" id="{24C0DE6D-0C40-51AF-D5A5-F35EABDAD46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8991600" y="1219200"/>
            <a:ext cx="2680252" cy="1775939"/>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xmlns="" id="{47CC0CD3-208C-684E-8F78-4FF5B757DE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1418" y="3231705"/>
            <a:ext cx="5769647" cy="3169095"/>
          </a:xfrm>
          <a:prstGeom prst="rect">
            <a:avLst/>
          </a:prstGeom>
          <a:noFill/>
          <a:ln w="12700">
            <a:solidFill>
              <a:srgbClr val="00B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0345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528B49-AF85-A3BE-E5DF-7DAA0A3DD38F}"/>
              </a:ext>
            </a:extLst>
          </p:cNvPr>
          <p:cNvSpPr>
            <a:spLocks noGrp="1"/>
          </p:cNvSpPr>
          <p:nvPr>
            <p:ph type="title"/>
          </p:nvPr>
        </p:nvSpPr>
        <p:spPr/>
        <p:txBody>
          <a:bodyPr/>
          <a:lstStyle/>
          <a:p>
            <a:r>
              <a:rPr lang="en-US" dirty="0"/>
              <a:t>Finding Root Node</a:t>
            </a:r>
          </a:p>
        </p:txBody>
      </p:sp>
      <p:sp>
        <p:nvSpPr>
          <p:cNvPr id="3" name="Content Placeholder 2">
            <a:extLst>
              <a:ext uri="{FF2B5EF4-FFF2-40B4-BE49-F238E27FC236}">
                <a16:creationId xmlns:mc="http://schemas.openxmlformats.org/markup-compatibility/2006" xmlns:a14="http://schemas.microsoft.com/office/drawing/2010/main" xmlns:a16="http://schemas.microsoft.com/office/drawing/2014/main" xmlns="" id="{FD7A2754-8836-1E29-9291-0BF44AD53BCE}"/>
              </a:ext>
            </a:extLst>
          </p:cNvPr>
          <p:cNvSpPr>
            <a:spLocks noGrp="1"/>
          </p:cNvSpPr>
          <p:nvPr>
            <p:ph idx="1"/>
          </p:nvPr>
        </p:nvSpPr>
        <p:spPr/>
        <p:txBody>
          <a:bodyPr>
            <a:normAutofit/>
          </a:bodyPr>
          <a:lstStyle/>
          <a:p>
            <a:pPr algn="l"/>
            <a:r>
              <a:rPr lang="en-US" sz="2000" i="1" dirty="0" smtClean="0">
                <a:solidFill>
                  <a:srgbClr val="FF0000"/>
                </a:solidFill>
              </a:rPr>
              <a:t>Since </a:t>
            </a:r>
            <a:r>
              <a:rPr lang="en-US" sz="2000" i="1" dirty="0">
                <a:solidFill>
                  <a:srgbClr val="FF0000"/>
                </a:solidFill>
              </a:rPr>
              <a:t>Outlook has the highest gain so, Outlook is the root node. And it has three child nodes (Sunny, Overcast, Rain)</a:t>
            </a:r>
          </a:p>
        </p:txBody>
      </p:sp>
      <p:sp>
        <p:nvSpPr>
          <p:cNvPr id="4" name="Date Placeholder 3">
            <a:extLst>
              <a:ext uri="{FF2B5EF4-FFF2-40B4-BE49-F238E27FC236}">
                <a16:creationId xmlns:a16="http://schemas.microsoft.com/office/drawing/2014/main" xmlns="" id="{15D344A5-9625-8424-5149-A6727F04F8AA}"/>
              </a:ext>
            </a:extLst>
          </p:cNvPr>
          <p:cNvSpPr>
            <a:spLocks noGrp="1"/>
          </p:cNvSpPr>
          <p:nvPr>
            <p:ph type="dt" sz="half" idx="10"/>
          </p:nvPr>
        </p:nvSpPr>
        <p:spPr/>
        <p:txBody>
          <a:bodyPr/>
          <a:lstStyle/>
          <a:p>
            <a:fld id="{EDE3AE94-FBBE-4283-837A-3E80D8E8DEC3}" type="datetime1">
              <a:rPr lang="en-US" smtClean="0"/>
              <a:t>3/2/2024</a:t>
            </a:fld>
            <a:endParaRPr lang="en-US" dirty="0"/>
          </a:p>
        </p:txBody>
      </p:sp>
      <p:sp>
        <p:nvSpPr>
          <p:cNvPr id="5" name="Footer Placeholder 4">
            <a:extLst>
              <a:ext uri="{FF2B5EF4-FFF2-40B4-BE49-F238E27FC236}">
                <a16:creationId xmlns:a16="http://schemas.microsoft.com/office/drawing/2014/main" xmlns="" id="{5BB9EB1F-4F43-EB56-3C5C-36490AD74BC2}"/>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a16="http://schemas.microsoft.com/office/drawing/2014/main" xmlns="" id="{8AA156C1-7B68-D605-56E0-AABDB43127E3}"/>
              </a:ext>
            </a:extLst>
          </p:cNvPr>
          <p:cNvSpPr>
            <a:spLocks noGrp="1"/>
          </p:cNvSpPr>
          <p:nvPr>
            <p:ph type="sldNum" sz="quarter" idx="12"/>
          </p:nvPr>
        </p:nvSpPr>
        <p:spPr/>
        <p:txBody>
          <a:bodyPr/>
          <a:lstStyle/>
          <a:p>
            <a:fld id="{07CE569E-9B7C-4CB9-AB80-C0841F922CFF}" type="slidenum">
              <a:rPr lang="en-US" smtClean="0"/>
              <a:pPr/>
              <a:t>42</a:t>
            </a:fld>
            <a:endParaRPr lang="en-US" b="1"/>
          </a:p>
        </p:txBody>
      </p:sp>
      <p:pic>
        <p:nvPicPr>
          <p:cNvPr id="7" name="Picture 6">
            <a:extLst>
              <a:ext uri="{FF2B5EF4-FFF2-40B4-BE49-F238E27FC236}">
                <a16:creationId xmlns:a16="http://schemas.microsoft.com/office/drawing/2014/main" xmlns="" id="{365A16B2-5E2D-8ED8-296E-E675BCDA83D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209800" y="2259972"/>
            <a:ext cx="8871095" cy="3206420"/>
          </a:xfrm>
          <a:prstGeom prst="rect">
            <a:avLst/>
          </a:prstGeom>
          <a:ln>
            <a:solidFill>
              <a:schemeClr val="accent1"/>
            </a:solidFill>
          </a:ln>
        </p:spPr>
      </p:pic>
    </p:spTree>
    <p:extLst>
      <p:ext uri="{BB962C8B-B14F-4D97-AF65-F5344CB8AC3E}">
        <p14:creationId xmlns:p14="http://schemas.microsoft.com/office/powerpoint/2010/main" val="14497341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998F95-B91A-4C31-A02C-9B91F250AB97}"/>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xmlns="" id="{76DF99B1-907C-378B-0482-4F44CAC4DD69}"/>
              </a:ext>
            </a:extLst>
          </p:cNvPr>
          <p:cNvSpPr>
            <a:spLocks noGrp="1"/>
          </p:cNvSpPr>
          <p:nvPr>
            <p:ph type="dt" sz="half" idx="10"/>
          </p:nvPr>
        </p:nvSpPr>
        <p:spPr/>
        <p:txBody>
          <a:bodyPr/>
          <a:lstStyle/>
          <a:p>
            <a:fld id="{EDE3AE94-FBBE-4283-837A-3E80D8E8DEC3}" type="datetime1">
              <a:rPr lang="en-US" smtClean="0"/>
              <a:t>3/2/2024</a:t>
            </a:fld>
            <a:endParaRPr lang="en-US"/>
          </a:p>
        </p:txBody>
      </p:sp>
      <p:sp>
        <p:nvSpPr>
          <p:cNvPr id="5" name="Footer Placeholder 4">
            <a:extLst>
              <a:ext uri="{FF2B5EF4-FFF2-40B4-BE49-F238E27FC236}">
                <a16:creationId xmlns:a16="http://schemas.microsoft.com/office/drawing/2014/main" xmlns="" id="{5E643DBF-7D24-B687-D1DE-36240D2D862B}"/>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a16="http://schemas.microsoft.com/office/drawing/2014/main" xmlns="" id="{C01E1194-6D38-5249-D4F2-EE210F085750}"/>
              </a:ext>
            </a:extLst>
          </p:cNvPr>
          <p:cNvSpPr>
            <a:spLocks noGrp="1"/>
          </p:cNvSpPr>
          <p:nvPr>
            <p:ph type="sldNum" sz="quarter" idx="12"/>
          </p:nvPr>
        </p:nvSpPr>
        <p:spPr/>
        <p:txBody>
          <a:bodyPr/>
          <a:lstStyle/>
          <a:p>
            <a:fld id="{07CE569E-9B7C-4CB9-AB80-C0841F922CFF}" type="slidenum">
              <a:rPr lang="en-US" smtClean="0"/>
              <a:pPr/>
              <a:t>43</a:t>
            </a:fld>
            <a:endParaRPr lang="en-US" b="1"/>
          </a:p>
        </p:txBody>
      </p:sp>
      <p:pic>
        <p:nvPicPr>
          <p:cNvPr id="10" name="Picture 9">
            <a:extLst>
              <a:ext uri="{FF2B5EF4-FFF2-40B4-BE49-F238E27FC236}">
                <a16:creationId xmlns:a16="http://schemas.microsoft.com/office/drawing/2014/main" xmlns="" id="{365A16B2-5E2D-8ED8-296E-E675BCDA83D0}"/>
              </a:ext>
            </a:extLst>
          </p:cNvPr>
          <p:cNvPicPr>
            <a:picLocks noChangeAspect="1"/>
          </p:cNvPicPr>
          <p:nvPr/>
        </p:nvPicPr>
        <p:blipFill>
          <a:blip r:embed="rId2"/>
          <a:stretch>
            <a:fillRect/>
          </a:stretch>
        </p:blipFill>
        <p:spPr>
          <a:xfrm>
            <a:off x="2117002" y="236278"/>
            <a:ext cx="6768580" cy="2446475"/>
          </a:xfrm>
          <a:prstGeom prst="rect">
            <a:avLst/>
          </a:prstGeom>
          <a:ln>
            <a:solidFill>
              <a:schemeClr val="accent1"/>
            </a:solidFill>
          </a:ln>
        </p:spPr>
      </p:pic>
      <p:pic>
        <p:nvPicPr>
          <p:cNvPr id="7" name="Picture 6">
            <a:extLst>
              <a:ext uri="{FF2B5EF4-FFF2-40B4-BE49-F238E27FC236}">
                <a16:creationId xmlns:a16="http://schemas.microsoft.com/office/drawing/2014/main" xmlns="" id="{F24C7851-8C49-D454-D41C-CF1C05C1C847}"/>
              </a:ext>
            </a:extLst>
          </p:cNvPr>
          <p:cNvPicPr>
            <a:picLocks noChangeAspect="1"/>
          </p:cNvPicPr>
          <p:nvPr/>
        </p:nvPicPr>
        <p:blipFill>
          <a:blip r:embed="rId3"/>
          <a:stretch>
            <a:fillRect/>
          </a:stretch>
        </p:blipFill>
        <p:spPr>
          <a:xfrm>
            <a:off x="5833197" y="2856927"/>
            <a:ext cx="6768580" cy="3282616"/>
          </a:xfrm>
          <a:prstGeom prst="rect">
            <a:avLst/>
          </a:prstGeom>
        </p:spPr>
      </p:pic>
      <p:pic>
        <p:nvPicPr>
          <p:cNvPr id="11" name="Picture 10">
            <a:extLst>
              <a:ext uri="{FF2B5EF4-FFF2-40B4-BE49-F238E27FC236}">
                <a16:creationId xmlns:a16="http://schemas.microsoft.com/office/drawing/2014/main" xmlns="" id="{71D5044E-F788-EAFF-FDC9-8D0307CBC91E}"/>
              </a:ext>
            </a:extLst>
          </p:cNvPr>
          <p:cNvPicPr>
            <a:picLocks noChangeAspect="1"/>
          </p:cNvPicPr>
          <p:nvPr/>
        </p:nvPicPr>
        <p:blipFill>
          <a:blip r:embed="rId4"/>
          <a:stretch>
            <a:fillRect/>
          </a:stretch>
        </p:blipFill>
        <p:spPr>
          <a:xfrm>
            <a:off x="275774" y="2856927"/>
            <a:ext cx="5400106" cy="3282616"/>
          </a:xfrm>
          <a:prstGeom prst="rect">
            <a:avLst/>
          </a:prstGeom>
        </p:spPr>
      </p:pic>
    </p:spTree>
    <p:extLst>
      <p:ext uri="{BB962C8B-B14F-4D97-AF65-F5344CB8AC3E}">
        <p14:creationId xmlns:p14="http://schemas.microsoft.com/office/powerpoint/2010/main" val="5060270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24BE4C-E254-369B-0A31-CFF6E217493F}"/>
              </a:ext>
            </a:extLst>
          </p:cNvPr>
          <p:cNvSpPr>
            <a:spLocks noGrp="1"/>
          </p:cNvSpPr>
          <p:nvPr>
            <p:ph type="title"/>
          </p:nvPr>
        </p:nvSpPr>
        <p:spPr/>
        <p:txBody>
          <a:bodyPr/>
          <a:lstStyle/>
          <a:p>
            <a:r>
              <a:rPr lang="en-US" dirty="0" smtClean="0"/>
              <a:t>Calculate IG of Temperature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DD8FD1ED-FA5D-3CF9-8F5F-4884BF87EB51}"/>
                  </a:ext>
                </a:extLst>
              </p:cNvPr>
              <p:cNvSpPr>
                <a:spLocks noGrp="1"/>
              </p:cNvSpPr>
              <p:nvPr>
                <p:ph idx="1"/>
              </p:nvPr>
            </p:nvSpPr>
            <p:spPr/>
            <p:txBody>
              <a:bodyPr>
                <a:normAutofit/>
              </a:bodyPr>
              <a:lstStyle/>
              <a:p>
                <a14:m>
                  <m:oMath xmlns:m="http://schemas.openxmlformats.org/officeDocument/2006/math">
                    <m:r>
                      <a:rPr lang="en-US" sz="1800" b="0" i="1" smtClean="0">
                        <a:solidFill>
                          <a:srgbClr val="292929"/>
                        </a:solidFill>
                        <a:effectLst/>
                        <a:latin typeface="Cambria Math" panose="02040503050406030204" pitchFamily="18" charset="0"/>
                      </a:rPr>
                      <m:t>𝐻</m:t>
                    </m:r>
                    <m:d>
                      <m:dPr>
                        <m:ctrlPr>
                          <a:rPr lang="en-US" sz="1800" b="0" i="1" smtClean="0">
                            <a:solidFill>
                              <a:srgbClr val="292929"/>
                            </a:solidFill>
                            <a:effectLst/>
                            <a:latin typeface="Cambria Math" panose="02040503050406030204" pitchFamily="18" charset="0"/>
                          </a:rPr>
                        </m:ctrlPr>
                      </m:dPr>
                      <m:e>
                        <m:r>
                          <a:rPr lang="en-US" sz="1800" b="0" i="1" smtClean="0">
                            <a:solidFill>
                              <a:srgbClr val="292929"/>
                            </a:solidFill>
                            <a:effectLst/>
                            <a:latin typeface="Cambria Math" panose="02040503050406030204" pitchFamily="18" charset="0"/>
                          </a:rPr>
                          <m:t>𝑆</m:t>
                        </m:r>
                      </m:e>
                    </m:d>
                    <m:r>
                      <m:rPr>
                        <m:nor/>
                      </m:rPr>
                      <a:rPr lang="en-US" sz="1800" b="1" dirty="0">
                        <a:solidFill>
                          <a:srgbClr val="292929"/>
                        </a:solidFill>
                        <a:latin typeface="charter"/>
                        <a:sym typeface="Wingdings" panose="05000000000000000000" pitchFamily="2" charset="2"/>
                      </a:rPr>
                      <m:t> </m:t>
                    </m:r>
                    <m:d>
                      <m:dPr>
                        <m:begChr m:val="{"/>
                        <m:endChr m:val="}"/>
                        <m:ctrlPr>
                          <a:rPr lang="en-US" sz="1800" b="1" i="1">
                            <a:solidFill>
                              <a:srgbClr val="292929"/>
                            </a:solidFill>
                            <a:latin typeface="Cambria Math" panose="02040503050406030204" pitchFamily="18" charset="0"/>
                            <a:sym typeface="Wingdings" panose="05000000000000000000" pitchFamily="2" charset="2"/>
                          </a:rPr>
                        </m:ctrlPr>
                      </m:dPr>
                      <m:e>
                        <m:eqArr>
                          <m:eqArrPr>
                            <m:ctrlPr>
                              <a:rPr lang="en-US" sz="1800" b="1" i="1">
                                <a:solidFill>
                                  <a:srgbClr val="292929"/>
                                </a:solidFill>
                                <a:latin typeface="Cambria Math" panose="02040503050406030204" pitchFamily="18" charset="0"/>
                                <a:sym typeface="Wingdings" panose="05000000000000000000" pitchFamily="2" charset="2"/>
                              </a:rPr>
                            </m:ctrlPr>
                          </m:eqArrPr>
                          <m:e>
                            <m:r>
                              <a:rPr lang="en-US" sz="1800" b="1" i="1" smtClean="0">
                                <a:solidFill>
                                  <a:srgbClr val="292929"/>
                                </a:solidFill>
                                <a:latin typeface="Cambria Math" panose="02040503050406030204" pitchFamily="18" charset="0"/>
                                <a:sym typeface="Wingdings" panose="05000000000000000000" pitchFamily="2" charset="2"/>
                              </a:rPr>
                              <m:t>𝟐</m:t>
                            </m:r>
                            <m:r>
                              <a:rPr lang="en-US" sz="1800" b="1" i="1">
                                <a:solidFill>
                                  <a:srgbClr val="292929"/>
                                </a:solidFill>
                                <a:latin typeface="Cambria Math" panose="02040503050406030204" pitchFamily="18" charset="0"/>
                                <a:sym typeface="Wingdings" panose="05000000000000000000" pitchFamily="2" charset="2"/>
                              </a:rPr>
                              <m:t> ←</m:t>
                            </m:r>
                            <m:r>
                              <a:rPr lang="en-US" sz="1800" b="1" i="1">
                                <a:solidFill>
                                  <a:srgbClr val="292929"/>
                                </a:solidFill>
                                <a:latin typeface="Cambria Math" panose="02040503050406030204" pitchFamily="18" charset="0"/>
                                <a:sym typeface="Wingdings" panose="05000000000000000000" pitchFamily="2" charset="2"/>
                              </a:rPr>
                              <m:t>𝒀𝒆𝒔</m:t>
                            </m:r>
                          </m:e>
                          <m:e>
                            <m:r>
                              <a:rPr lang="en-US" sz="1800" b="1" i="1" smtClean="0">
                                <a:solidFill>
                                  <a:srgbClr val="292929"/>
                                </a:solidFill>
                                <a:latin typeface="Cambria Math" panose="02040503050406030204" pitchFamily="18" charset="0"/>
                                <a:sym typeface="Wingdings" panose="05000000000000000000" pitchFamily="2" charset="2"/>
                              </a:rPr>
                              <m:t>𝟑</m:t>
                            </m:r>
                            <m:r>
                              <a:rPr lang="en-US" sz="1800" b="1" i="1">
                                <a:latin typeface="Cambria Math" panose="02040503050406030204" pitchFamily="18" charset="0"/>
                                <a:ea typeface="Cambria Math" panose="02040503050406030204" pitchFamily="18" charset="0"/>
                              </a:rPr>
                              <m:t>←</m:t>
                            </m:r>
                            <m:r>
                              <a:rPr lang="en-US" sz="1800" b="1" i="1">
                                <a:latin typeface="Cambria Math" panose="02040503050406030204" pitchFamily="18" charset="0"/>
                                <a:ea typeface="Cambria Math" panose="02040503050406030204" pitchFamily="18" charset="0"/>
                              </a:rPr>
                              <m:t>𝑵𝒐</m:t>
                            </m:r>
                          </m:e>
                        </m:eqArr>
                      </m:e>
                    </m:d>
                    <m:r>
                      <a:rPr lang="pt-BR" sz="1800" b="0" i="1" smtClean="0">
                        <a:solidFill>
                          <a:srgbClr val="292929"/>
                        </a:solidFill>
                        <a:effectLst/>
                        <a:latin typeface="Cambria Math" panose="02040503050406030204" pitchFamily="18" charset="0"/>
                      </a:rPr>
                      <m:t>=</m:t>
                    </m:r>
                    <m:r>
                      <a:rPr lang="en-US" sz="1800" b="1" i="1" smtClean="0">
                        <a:solidFill>
                          <a:srgbClr val="292929"/>
                        </a:solidFill>
                        <a:effectLst/>
                        <a:latin typeface="Cambria Math" panose="02040503050406030204" pitchFamily="18" charset="0"/>
                      </a:rPr>
                      <m:t>−</m:t>
                    </m:r>
                    <m:r>
                      <a:rPr lang="en-US" sz="1800" b="1" i="1" smtClean="0">
                        <a:solidFill>
                          <a:srgbClr val="292929"/>
                        </a:solidFill>
                        <a:effectLst/>
                        <a:latin typeface="Cambria Math" panose="02040503050406030204" pitchFamily="18" charset="0"/>
                      </a:rPr>
                      <m:t>𝑷</m:t>
                    </m:r>
                    <m:d>
                      <m:dPr>
                        <m:ctrlPr>
                          <a:rPr lang="en-US" sz="1800" b="1" i="1" smtClean="0">
                            <a:solidFill>
                              <a:srgbClr val="292929"/>
                            </a:solidFill>
                            <a:effectLst/>
                            <a:latin typeface="Cambria Math" panose="02040503050406030204" pitchFamily="18" charset="0"/>
                          </a:rPr>
                        </m:ctrlPr>
                      </m:dPr>
                      <m:e>
                        <m:r>
                          <a:rPr lang="en-US" sz="1800" b="1" i="1" smtClean="0">
                            <a:solidFill>
                              <a:srgbClr val="292929"/>
                            </a:solidFill>
                            <a:effectLst/>
                            <a:latin typeface="Cambria Math" panose="02040503050406030204" pitchFamily="18" charset="0"/>
                          </a:rPr>
                          <m:t>𝒀𝒆𝒔</m:t>
                        </m:r>
                      </m:e>
                    </m:d>
                    <m:sSub>
                      <m:sSubPr>
                        <m:ctrlPr>
                          <a:rPr lang="en-US" sz="1800" b="1" i="1" smtClean="0">
                            <a:solidFill>
                              <a:srgbClr val="292929"/>
                            </a:solidFill>
                            <a:effectLst/>
                            <a:latin typeface="Cambria Math" panose="02040503050406030204" pitchFamily="18" charset="0"/>
                          </a:rPr>
                        </m:ctrlPr>
                      </m:sSubPr>
                      <m:e>
                        <m:r>
                          <a:rPr lang="en-US" sz="1800" b="1" i="1" smtClean="0">
                            <a:solidFill>
                              <a:srgbClr val="292929"/>
                            </a:solidFill>
                            <a:effectLst/>
                            <a:latin typeface="Cambria Math" panose="02040503050406030204" pitchFamily="18" charset="0"/>
                          </a:rPr>
                          <m:t>𝒍𝒐𝒈</m:t>
                        </m:r>
                      </m:e>
                      <m:sub>
                        <m:r>
                          <a:rPr lang="en-US" sz="1800" b="1" i="1" smtClean="0">
                            <a:solidFill>
                              <a:srgbClr val="292929"/>
                            </a:solidFill>
                            <a:effectLst/>
                            <a:latin typeface="Cambria Math" panose="02040503050406030204" pitchFamily="18" charset="0"/>
                          </a:rPr>
                          <m:t>𝟐</m:t>
                        </m:r>
                      </m:sub>
                    </m:sSub>
                    <m:r>
                      <a:rPr lang="en-US" sz="1800" b="1" i="1" smtClean="0">
                        <a:solidFill>
                          <a:srgbClr val="292929"/>
                        </a:solidFill>
                        <a:effectLst/>
                        <a:latin typeface="Cambria Math" panose="02040503050406030204" pitchFamily="18" charset="0"/>
                      </a:rPr>
                      <m:t>𝑷</m:t>
                    </m:r>
                    <m:d>
                      <m:dPr>
                        <m:ctrlPr>
                          <a:rPr lang="en-US" sz="1800" b="1" i="1" smtClean="0">
                            <a:solidFill>
                              <a:srgbClr val="292929"/>
                            </a:solidFill>
                            <a:effectLst/>
                            <a:latin typeface="Cambria Math" panose="02040503050406030204" pitchFamily="18" charset="0"/>
                          </a:rPr>
                        </m:ctrlPr>
                      </m:dPr>
                      <m:e>
                        <m:r>
                          <a:rPr lang="en-US" sz="1800" b="1" i="1" smtClean="0">
                            <a:solidFill>
                              <a:srgbClr val="292929"/>
                            </a:solidFill>
                            <a:effectLst/>
                            <a:latin typeface="Cambria Math" panose="02040503050406030204" pitchFamily="18" charset="0"/>
                          </a:rPr>
                          <m:t>𝒀𝒆𝒔</m:t>
                        </m:r>
                      </m:e>
                    </m:d>
                    <m:r>
                      <a:rPr lang="en-US" sz="1800" b="1" i="1">
                        <a:solidFill>
                          <a:srgbClr val="292929"/>
                        </a:solidFill>
                        <a:latin typeface="Cambria Math" panose="02040503050406030204" pitchFamily="18" charset="0"/>
                      </a:rPr>
                      <m:t>−</m:t>
                    </m:r>
                    <m:r>
                      <a:rPr lang="en-US" sz="1800" b="1" i="1">
                        <a:solidFill>
                          <a:srgbClr val="292929"/>
                        </a:solidFill>
                        <a:latin typeface="Cambria Math" panose="02040503050406030204" pitchFamily="18" charset="0"/>
                      </a:rPr>
                      <m:t>𝑷</m:t>
                    </m:r>
                    <m:d>
                      <m:dPr>
                        <m:ctrlPr>
                          <a:rPr lang="en-US" sz="1800" b="1" i="1">
                            <a:solidFill>
                              <a:srgbClr val="292929"/>
                            </a:solidFill>
                            <a:latin typeface="Cambria Math" panose="02040503050406030204" pitchFamily="18" charset="0"/>
                          </a:rPr>
                        </m:ctrlPr>
                      </m:dPr>
                      <m:e>
                        <m:r>
                          <a:rPr lang="en-US" sz="1800" b="1" i="1">
                            <a:solidFill>
                              <a:srgbClr val="292929"/>
                            </a:solidFill>
                            <a:latin typeface="Cambria Math" panose="02040503050406030204" pitchFamily="18" charset="0"/>
                          </a:rPr>
                          <m:t>𝑵𝒐</m:t>
                        </m:r>
                      </m:e>
                    </m:d>
                    <m:sSub>
                      <m:sSubPr>
                        <m:ctrlPr>
                          <a:rPr lang="en-US" sz="1800" b="1" i="1">
                            <a:solidFill>
                              <a:srgbClr val="292929"/>
                            </a:solidFill>
                            <a:latin typeface="Cambria Math" panose="02040503050406030204" pitchFamily="18" charset="0"/>
                          </a:rPr>
                        </m:ctrlPr>
                      </m:sSubPr>
                      <m:e>
                        <m:r>
                          <a:rPr lang="en-US" sz="1800" b="1" i="1">
                            <a:solidFill>
                              <a:srgbClr val="292929"/>
                            </a:solidFill>
                            <a:latin typeface="Cambria Math" panose="02040503050406030204" pitchFamily="18" charset="0"/>
                          </a:rPr>
                          <m:t>𝒍𝒐𝒈</m:t>
                        </m:r>
                      </m:e>
                      <m:sub>
                        <m:r>
                          <a:rPr lang="en-US" sz="1800" b="1" i="1">
                            <a:solidFill>
                              <a:srgbClr val="292929"/>
                            </a:solidFill>
                            <a:latin typeface="Cambria Math" panose="02040503050406030204" pitchFamily="18" charset="0"/>
                          </a:rPr>
                          <m:t>𝟐</m:t>
                        </m:r>
                      </m:sub>
                    </m:sSub>
                    <m:r>
                      <a:rPr lang="en-US" sz="1800" b="1" i="1">
                        <a:solidFill>
                          <a:srgbClr val="292929"/>
                        </a:solidFill>
                        <a:latin typeface="Cambria Math" panose="02040503050406030204" pitchFamily="18" charset="0"/>
                      </a:rPr>
                      <m:t>𝑷</m:t>
                    </m:r>
                    <m:d>
                      <m:dPr>
                        <m:ctrlPr>
                          <a:rPr lang="en-US" sz="1800" b="1" i="1">
                            <a:solidFill>
                              <a:srgbClr val="292929"/>
                            </a:solidFill>
                            <a:latin typeface="Cambria Math" panose="02040503050406030204" pitchFamily="18" charset="0"/>
                          </a:rPr>
                        </m:ctrlPr>
                      </m:dPr>
                      <m:e>
                        <m:r>
                          <a:rPr lang="en-US" sz="1800" b="1" i="1">
                            <a:solidFill>
                              <a:srgbClr val="292929"/>
                            </a:solidFill>
                            <a:latin typeface="Cambria Math" panose="02040503050406030204" pitchFamily="18" charset="0"/>
                          </a:rPr>
                          <m:t>𝑵𝒐</m:t>
                        </m:r>
                      </m:e>
                    </m:d>
                  </m:oMath>
                </a14:m>
                <a:endParaRPr lang="en-US" sz="1800" b="1" i="1" dirty="0">
                  <a:solidFill>
                    <a:srgbClr val="292929"/>
                  </a:solidFill>
                  <a:latin typeface="Cambria Math" panose="02040503050406030204" pitchFamily="18" charset="0"/>
                </a:endParaRPr>
              </a:p>
              <a:p>
                <a:pPr marL="914400" lvl="2" indent="0">
                  <a:buNone/>
                </a:pPr>
                <a14:m>
                  <m:oMathPara xmlns:m="http://schemas.openxmlformats.org/officeDocument/2006/math">
                    <m:oMathParaPr>
                      <m:jc m:val="left"/>
                    </m:oMathParaPr>
                    <m:oMath xmlns:m="http://schemas.openxmlformats.org/officeDocument/2006/math">
                      <m:r>
                        <a:rPr lang="en-US" sz="1800" b="0" i="1" smtClean="0">
                          <a:solidFill>
                            <a:srgbClr val="292929"/>
                          </a:solidFill>
                          <a:latin typeface="Cambria Math" panose="02040503050406030204" pitchFamily="18" charset="0"/>
                        </a:rPr>
                        <m:t>        =−</m:t>
                      </m:r>
                      <m:f>
                        <m:fPr>
                          <m:ctrlPr>
                            <a:rPr lang="en-US" sz="1800" b="0" i="1" smtClean="0">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2</m:t>
                          </m:r>
                        </m:num>
                        <m:den>
                          <m:r>
                            <a:rPr lang="en-US" sz="1800" b="0" i="1" smtClean="0">
                              <a:solidFill>
                                <a:srgbClr val="292929"/>
                              </a:solidFill>
                              <a:latin typeface="Cambria Math" panose="02040503050406030204" pitchFamily="18" charset="0"/>
                            </a:rPr>
                            <m:t>5</m:t>
                          </m:r>
                        </m:den>
                      </m:f>
                      <m:sSub>
                        <m:sSubPr>
                          <m:ctrlPr>
                            <a:rPr lang="en-US" sz="1800" b="0" i="1" smtClean="0">
                              <a:solidFill>
                                <a:srgbClr val="292929"/>
                              </a:solidFill>
                              <a:latin typeface="Cambria Math" panose="02040503050406030204" pitchFamily="18" charset="0"/>
                            </a:rPr>
                          </m:ctrlPr>
                        </m:sSubPr>
                        <m:e>
                          <m:r>
                            <a:rPr lang="en-US" sz="1800" i="1">
                              <a:solidFill>
                                <a:srgbClr val="292929"/>
                              </a:solidFill>
                              <a:latin typeface="Cambria Math" panose="02040503050406030204" pitchFamily="18" charset="0"/>
                            </a:rPr>
                            <m:t>𝑙𝑜𝑔</m:t>
                          </m:r>
                        </m:e>
                        <m:sub>
                          <m:r>
                            <a:rPr lang="en-US" sz="1800" b="0" i="1" smtClean="0">
                              <a:solidFill>
                                <a:srgbClr val="292929"/>
                              </a:solidFill>
                              <a:latin typeface="Cambria Math" panose="02040503050406030204" pitchFamily="18" charset="0"/>
                            </a:rPr>
                            <m:t>2</m:t>
                          </m:r>
                        </m:sub>
                      </m:sSub>
                      <m:d>
                        <m:dPr>
                          <m:ctrlPr>
                            <a:rPr lang="en-US" sz="1800" b="0" i="1" smtClean="0">
                              <a:solidFill>
                                <a:srgbClr val="292929"/>
                              </a:solidFill>
                              <a:latin typeface="Cambria Math" panose="02040503050406030204" pitchFamily="18" charset="0"/>
                            </a:rPr>
                          </m:ctrlPr>
                        </m:dPr>
                        <m:e>
                          <m:f>
                            <m:fPr>
                              <m:ctrlPr>
                                <a:rPr lang="en-US" sz="1800" b="0" i="1" smtClean="0">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2</m:t>
                              </m:r>
                            </m:num>
                            <m:den>
                              <m:r>
                                <a:rPr lang="en-US" sz="1800" b="0" i="1" smtClean="0">
                                  <a:solidFill>
                                    <a:srgbClr val="292929"/>
                                  </a:solidFill>
                                  <a:latin typeface="Cambria Math" panose="02040503050406030204" pitchFamily="18" charset="0"/>
                                </a:rPr>
                                <m:t>5</m:t>
                              </m:r>
                            </m:den>
                          </m:f>
                        </m:e>
                      </m:d>
                      <m:r>
                        <a:rPr lang="en-US" sz="1800" b="0" i="1" smtClean="0">
                          <a:solidFill>
                            <a:srgbClr val="292929"/>
                          </a:solidFill>
                          <a:latin typeface="Cambria Math" panose="02040503050406030204" pitchFamily="18" charset="0"/>
                        </a:rPr>
                        <m:t>−</m:t>
                      </m:r>
                      <m:f>
                        <m:fPr>
                          <m:ctrlPr>
                            <a:rPr lang="en-US" sz="1800" i="1">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3</m:t>
                          </m:r>
                        </m:num>
                        <m:den>
                          <m:r>
                            <a:rPr lang="en-US" sz="1800" b="0" i="1" smtClean="0">
                              <a:solidFill>
                                <a:srgbClr val="292929"/>
                              </a:solidFill>
                              <a:latin typeface="Cambria Math" panose="02040503050406030204" pitchFamily="18" charset="0"/>
                            </a:rPr>
                            <m:t>5</m:t>
                          </m:r>
                        </m:den>
                      </m:f>
                      <m:sSub>
                        <m:sSubPr>
                          <m:ctrlPr>
                            <a:rPr lang="en-US" sz="1800" i="1">
                              <a:solidFill>
                                <a:srgbClr val="292929"/>
                              </a:solidFill>
                              <a:latin typeface="Cambria Math" panose="02040503050406030204" pitchFamily="18" charset="0"/>
                            </a:rPr>
                          </m:ctrlPr>
                        </m:sSubPr>
                        <m:e>
                          <m:r>
                            <a:rPr lang="en-US" sz="1800" i="1">
                              <a:solidFill>
                                <a:srgbClr val="292929"/>
                              </a:solidFill>
                              <a:latin typeface="Cambria Math" panose="02040503050406030204" pitchFamily="18" charset="0"/>
                            </a:rPr>
                            <m:t>𝑙𝑜𝑔</m:t>
                          </m:r>
                        </m:e>
                        <m:sub>
                          <m:r>
                            <a:rPr lang="en-US" sz="1800" i="1">
                              <a:solidFill>
                                <a:srgbClr val="292929"/>
                              </a:solidFill>
                              <a:latin typeface="Cambria Math" panose="02040503050406030204" pitchFamily="18" charset="0"/>
                            </a:rPr>
                            <m:t>2</m:t>
                          </m:r>
                        </m:sub>
                      </m:sSub>
                      <m:d>
                        <m:dPr>
                          <m:ctrlPr>
                            <a:rPr lang="en-US" sz="1800" i="1">
                              <a:solidFill>
                                <a:srgbClr val="292929"/>
                              </a:solidFill>
                              <a:latin typeface="Cambria Math" panose="02040503050406030204" pitchFamily="18" charset="0"/>
                            </a:rPr>
                          </m:ctrlPr>
                        </m:dPr>
                        <m:e>
                          <m:f>
                            <m:fPr>
                              <m:ctrlPr>
                                <a:rPr lang="en-US" sz="1800" i="1">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3</m:t>
                              </m:r>
                            </m:num>
                            <m:den>
                              <m:r>
                                <a:rPr lang="en-US" sz="1800" b="0" i="1" smtClean="0">
                                  <a:solidFill>
                                    <a:srgbClr val="292929"/>
                                  </a:solidFill>
                                  <a:latin typeface="Cambria Math" panose="02040503050406030204" pitchFamily="18" charset="0"/>
                                </a:rPr>
                                <m:t>5</m:t>
                              </m:r>
                            </m:den>
                          </m:f>
                        </m:e>
                      </m:d>
                    </m:oMath>
                  </m:oMathPara>
                </a14:m>
                <a:endParaRPr lang="en-US" sz="1800" i="1" dirty="0">
                  <a:solidFill>
                    <a:srgbClr val="292929"/>
                  </a:solidFill>
                  <a:latin typeface="Cambria Math" panose="02040503050406030204" pitchFamily="18" charset="0"/>
                </a:endParaRPr>
              </a:p>
              <a:p>
                <a:pPr marL="914400" lvl="2" indent="0">
                  <a:buNone/>
                </a:pPr>
                <a:r>
                  <a:rPr lang="en-US" sz="1800" dirty="0">
                    <a:solidFill>
                      <a:srgbClr val="292929"/>
                    </a:solidFill>
                    <a:latin typeface="Cambria Math" panose="02040503050406030204" pitchFamily="18" charset="0"/>
                  </a:rPr>
                  <a:t>        = 0.971</a:t>
                </a:r>
              </a:p>
              <a:p>
                <a:pPr algn="l"/>
                <a:r>
                  <a:rPr lang="en-US" sz="1800" i="1" u="sng" dirty="0">
                    <a:solidFill>
                      <a:srgbClr val="292929"/>
                    </a:solidFill>
                    <a:latin typeface="charter"/>
                  </a:rPr>
                  <a:t>For Temperature: </a:t>
                </a:r>
              </a:p>
              <a:p>
                <a:pPr marL="0" indent="0" algn="l">
                  <a:buNone/>
                </a:pPr>
                <a:r>
                  <a:rPr lang="en-US" sz="1800" i="1" u="sng" dirty="0">
                    <a:solidFill>
                      <a:srgbClr val="C00000"/>
                    </a:solidFill>
                    <a:latin typeface="charter"/>
                  </a:rPr>
                  <a:t>Values(Temperature)= Hot, Mild, Cool</a:t>
                </a:r>
              </a:p>
              <a:p>
                <a:pPr algn="l"/>
                <a:r>
                  <a:rPr lang="en-US" sz="1600" dirty="0">
                    <a:solidFill>
                      <a:srgbClr val="292929"/>
                    </a:solidFill>
                    <a:latin typeface="charter"/>
                  </a:rPr>
                  <a:t>Entropy (</a:t>
                </a:r>
                <a:r>
                  <a:rPr lang="en-US" sz="1600" dirty="0" err="1">
                    <a:solidFill>
                      <a:srgbClr val="292929"/>
                    </a:solidFill>
                    <a:latin typeface="charter"/>
                  </a:rPr>
                  <a:t>S</a:t>
                </a:r>
                <a:r>
                  <a:rPr lang="en-US" sz="1600" baseline="-25000" dirty="0" err="1">
                    <a:solidFill>
                      <a:srgbClr val="292929"/>
                    </a:solidFill>
                    <a:latin typeface="charter"/>
                  </a:rPr>
                  <a:t>Hot</a:t>
                </a:r>
                <a:r>
                  <a:rPr lang="en-US" sz="1600" dirty="0">
                    <a:solidFill>
                      <a:srgbClr val="292929"/>
                    </a:solidFill>
                    <a:latin typeface="charter"/>
                  </a:rPr>
                  <a:t>) </a:t>
                </a:r>
                <a:r>
                  <a:rPr lang="en-US" sz="1600"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1600" i="1" smtClean="0">
                            <a:solidFill>
                              <a:srgbClr val="292929"/>
                            </a:solidFill>
                            <a:latin typeface="Cambria Math" panose="02040503050406030204" pitchFamily="18" charset="0"/>
                            <a:sym typeface="Wingdings" panose="05000000000000000000" pitchFamily="2" charset="2"/>
                          </a:rPr>
                        </m:ctrlPr>
                      </m:dPr>
                      <m:e>
                        <m:eqArr>
                          <m:eqArrPr>
                            <m:ctrlPr>
                              <a:rPr lang="en-US" sz="1600" i="1" smtClean="0">
                                <a:solidFill>
                                  <a:srgbClr val="292929"/>
                                </a:solidFill>
                                <a:latin typeface="Cambria Math" panose="02040503050406030204" pitchFamily="18" charset="0"/>
                                <a:sym typeface="Wingdings" panose="05000000000000000000" pitchFamily="2" charset="2"/>
                              </a:rPr>
                            </m:ctrlPr>
                          </m:eqArrPr>
                          <m:e>
                            <m:r>
                              <a:rPr lang="en-US" sz="1600" b="0" i="1" smtClean="0">
                                <a:solidFill>
                                  <a:srgbClr val="292929"/>
                                </a:solidFill>
                                <a:latin typeface="Cambria Math" panose="02040503050406030204" pitchFamily="18" charset="0"/>
                                <a:sym typeface="Wingdings" panose="05000000000000000000" pitchFamily="2" charset="2"/>
                              </a:rPr>
                              <m:t>0 ←</m:t>
                            </m:r>
                            <m:r>
                              <a:rPr lang="en-US" sz="1600" b="0" i="1" smtClean="0">
                                <a:solidFill>
                                  <a:srgbClr val="292929"/>
                                </a:solidFill>
                                <a:latin typeface="Cambria Math" panose="02040503050406030204" pitchFamily="18" charset="0"/>
                                <a:sym typeface="Wingdings" panose="05000000000000000000" pitchFamily="2" charset="2"/>
                              </a:rPr>
                              <m:t>𝑌𝑒𝑠</m:t>
                            </m:r>
                          </m:e>
                          <m:e>
                            <m:r>
                              <a:rPr lang="en-US" sz="1600" b="0" i="1" smtClean="0">
                                <a:solidFill>
                                  <a:srgbClr val="292929"/>
                                </a:solidFill>
                                <a:latin typeface="Cambria Math" panose="02040503050406030204" pitchFamily="18" charset="0"/>
                                <a:sym typeface="Wingdings" panose="05000000000000000000" pitchFamily="2" charset="2"/>
                              </a:rPr>
                              <m:t>2</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𝑁𝑜</m:t>
                            </m:r>
                          </m:e>
                        </m:eqArr>
                      </m:e>
                    </m:d>
                    <m:r>
                      <a:rPr lang="en-US" sz="1600" b="0" i="1" smtClean="0">
                        <a:solidFill>
                          <a:srgbClr val="292929"/>
                        </a:solidFill>
                        <a:latin typeface="Cambria Math" panose="02040503050406030204" pitchFamily="18" charset="0"/>
                        <a:sym typeface="Wingdings" panose="05000000000000000000" pitchFamily="2" charset="2"/>
                      </a:rPr>
                      <m:t>=</m:t>
                    </m:r>
                    <m:r>
                      <a:rPr lang="en-US" sz="1600" b="0" i="1">
                        <a:solidFill>
                          <a:srgbClr val="292929"/>
                        </a:solidFill>
                        <a:latin typeface="Cambria Math" panose="02040503050406030204" pitchFamily="18" charset="0"/>
                      </a:rPr>
                      <m:t>−</m:t>
                    </m:r>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0</m:t>
                        </m:r>
                      </m:num>
                      <m:den>
                        <m:r>
                          <a:rPr lang="en-US" sz="1600" b="0" i="1" smtClean="0">
                            <a:solidFill>
                              <a:srgbClr val="292929"/>
                            </a:solidFill>
                            <a:latin typeface="Cambria Math" panose="02040503050406030204" pitchFamily="18" charset="0"/>
                          </a:rPr>
                          <m:t>2</m:t>
                        </m:r>
                      </m:den>
                    </m:f>
                    <m:sSub>
                      <m:sSubPr>
                        <m:ctrlPr>
                          <a:rPr lang="en-US" sz="1600" i="1">
                            <a:solidFill>
                              <a:srgbClr val="292929"/>
                            </a:solidFill>
                            <a:latin typeface="Cambria Math" panose="02040503050406030204" pitchFamily="18" charset="0"/>
                          </a:rPr>
                        </m:ctrlPr>
                      </m:sSubPr>
                      <m:e>
                        <m:r>
                          <a:rPr lang="en-US" sz="1600" b="0" i="1">
                            <a:solidFill>
                              <a:srgbClr val="292929"/>
                            </a:solidFill>
                            <a:latin typeface="Cambria Math" panose="02040503050406030204" pitchFamily="18" charset="0"/>
                          </a:rPr>
                          <m:t>𝑙𝑜𝑔</m:t>
                        </m:r>
                      </m:e>
                      <m:sub>
                        <m:r>
                          <a:rPr lang="en-US" sz="1600" b="0" i="1">
                            <a:solidFill>
                              <a:srgbClr val="292929"/>
                            </a:solidFill>
                            <a:latin typeface="Cambria Math" panose="02040503050406030204" pitchFamily="18" charset="0"/>
                          </a:rPr>
                          <m:t>2</m:t>
                        </m:r>
                      </m:sub>
                    </m:sSub>
                    <m:d>
                      <m:dPr>
                        <m:ctrlPr>
                          <a:rPr lang="en-US" sz="1600" i="1">
                            <a:solidFill>
                              <a:srgbClr val="292929"/>
                            </a:solidFill>
                            <a:latin typeface="Cambria Math" panose="02040503050406030204" pitchFamily="18" charset="0"/>
                          </a:rPr>
                        </m:ctrlPr>
                      </m:dPr>
                      <m:e>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0</m:t>
                            </m:r>
                          </m:num>
                          <m:den>
                            <m:r>
                              <a:rPr lang="en-US" sz="1600" b="0" i="1" smtClean="0">
                                <a:solidFill>
                                  <a:srgbClr val="292929"/>
                                </a:solidFill>
                                <a:latin typeface="Cambria Math" panose="02040503050406030204" pitchFamily="18" charset="0"/>
                              </a:rPr>
                              <m:t>2</m:t>
                            </m:r>
                          </m:den>
                        </m:f>
                      </m:e>
                    </m:d>
                    <m:r>
                      <a:rPr lang="en-US" sz="1600" b="0" i="1">
                        <a:solidFill>
                          <a:srgbClr val="292929"/>
                        </a:solidFill>
                        <a:latin typeface="Cambria Math" panose="02040503050406030204" pitchFamily="18" charset="0"/>
                      </a:rPr>
                      <m:t>−</m:t>
                    </m:r>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2</m:t>
                        </m:r>
                      </m:num>
                      <m:den>
                        <m:r>
                          <a:rPr lang="en-US" sz="1600" b="0" i="1" smtClean="0">
                            <a:solidFill>
                              <a:srgbClr val="292929"/>
                            </a:solidFill>
                            <a:latin typeface="Cambria Math" panose="02040503050406030204" pitchFamily="18" charset="0"/>
                          </a:rPr>
                          <m:t>2</m:t>
                        </m:r>
                      </m:den>
                    </m:f>
                    <m:sSub>
                      <m:sSubPr>
                        <m:ctrlPr>
                          <a:rPr lang="en-US" sz="1600" i="1">
                            <a:solidFill>
                              <a:srgbClr val="292929"/>
                            </a:solidFill>
                            <a:latin typeface="Cambria Math" panose="02040503050406030204" pitchFamily="18" charset="0"/>
                          </a:rPr>
                        </m:ctrlPr>
                      </m:sSubPr>
                      <m:e>
                        <m:r>
                          <a:rPr lang="en-US" sz="1600" b="0" i="1">
                            <a:solidFill>
                              <a:srgbClr val="292929"/>
                            </a:solidFill>
                            <a:latin typeface="Cambria Math" panose="02040503050406030204" pitchFamily="18" charset="0"/>
                          </a:rPr>
                          <m:t>𝑙𝑜𝑔</m:t>
                        </m:r>
                      </m:e>
                      <m:sub>
                        <m:r>
                          <a:rPr lang="en-US" sz="1600" b="0" i="1">
                            <a:solidFill>
                              <a:srgbClr val="292929"/>
                            </a:solidFill>
                            <a:latin typeface="Cambria Math" panose="02040503050406030204" pitchFamily="18" charset="0"/>
                          </a:rPr>
                          <m:t>2</m:t>
                        </m:r>
                      </m:sub>
                    </m:sSub>
                    <m:d>
                      <m:dPr>
                        <m:ctrlPr>
                          <a:rPr lang="en-US" sz="1600" i="1">
                            <a:solidFill>
                              <a:srgbClr val="292929"/>
                            </a:solidFill>
                            <a:latin typeface="Cambria Math" panose="02040503050406030204" pitchFamily="18" charset="0"/>
                          </a:rPr>
                        </m:ctrlPr>
                      </m:dPr>
                      <m:e>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2</m:t>
                            </m:r>
                          </m:num>
                          <m:den>
                            <m:r>
                              <a:rPr lang="en-US" sz="1600" b="0" i="1" smtClean="0">
                                <a:solidFill>
                                  <a:srgbClr val="292929"/>
                                </a:solidFill>
                                <a:latin typeface="Cambria Math" panose="02040503050406030204" pitchFamily="18" charset="0"/>
                              </a:rPr>
                              <m:t>2</m:t>
                            </m:r>
                          </m:den>
                        </m:f>
                      </m:e>
                    </m:d>
                    <m:r>
                      <a:rPr lang="en-US" sz="1600" b="0" i="1" smtClean="0">
                        <a:solidFill>
                          <a:srgbClr val="292929"/>
                        </a:solidFill>
                        <a:latin typeface="Cambria Math" panose="02040503050406030204" pitchFamily="18" charset="0"/>
                      </a:rPr>
                      <m:t>=0</m:t>
                    </m:r>
                  </m:oMath>
                </a14:m>
                <a:endParaRPr lang="en-US" sz="1600" dirty="0">
                  <a:solidFill>
                    <a:srgbClr val="292929"/>
                  </a:solidFill>
                  <a:latin typeface="charter"/>
                </a:endParaRPr>
              </a:p>
              <a:p>
                <a:pPr algn="l"/>
                <a:r>
                  <a:rPr lang="en-US" sz="1600" dirty="0">
                    <a:solidFill>
                      <a:srgbClr val="292929"/>
                    </a:solidFill>
                    <a:latin typeface="charter"/>
                  </a:rPr>
                  <a:t>Entropy (</a:t>
                </a:r>
                <a:r>
                  <a:rPr lang="en-US" sz="1600" dirty="0" err="1">
                    <a:solidFill>
                      <a:srgbClr val="292929"/>
                    </a:solidFill>
                    <a:latin typeface="charter"/>
                  </a:rPr>
                  <a:t>S</a:t>
                </a:r>
                <a:r>
                  <a:rPr lang="en-US" sz="1600" baseline="-25000" dirty="0" err="1">
                    <a:solidFill>
                      <a:srgbClr val="292929"/>
                    </a:solidFill>
                    <a:latin typeface="charter"/>
                  </a:rPr>
                  <a:t>Mild</a:t>
                </a:r>
                <a:r>
                  <a:rPr lang="en-US" sz="1600" dirty="0">
                    <a:solidFill>
                      <a:srgbClr val="292929"/>
                    </a:solidFill>
                    <a:latin typeface="charter"/>
                  </a:rPr>
                  <a:t>) </a:t>
                </a:r>
                <a:r>
                  <a:rPr lang="en-US" sz="1600"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1600" i="1" smtClean="0">
                            <a:solidFill>
                              <a:srgbClr val="292929"/>
                            </a:solidFill>
                            <a:latin typeface="Cambria Math" panose="02040503050406030204" pitchFamily="18" charset="0"/>
                            <a:sym typeface="Wingdings" panose="05000000000000000000" pitchFamily="2" charset="2"/>
                          </a:rPr>
                        </m:ctrlPr>
                      </m:dPr>
                      <m:e>
                        <m:eqArr>
                          <m:eqArrPr>
                            <m:ctrlPr>
                              <a:rPr lang="en-US" sz="1600" i="1" smtClean="0">
                                <a:solidFill>
                                  <a:srgbClr val="292929"/>
                                </a:solidFill>
                                <a:latin typeface="Cambria Math" panose="02040503050406030204" pitchFamily="18" charset="0"/>
                                <a:sym typeface="Wingdings" panose="05000000000000000000" pitchFamily="2" charset="2"/>
                              </a:rPr>
                            </m:ctrlPr>
                          </m:eqArrPr>
                          <m:e>
                            <m:r>
                              <a:rPr lang="en-US" sz="1600" b="0" i="1" smtClean="0">
                                <a:solidFill>
                                  <a:srgbClr val="292929"/>
                                </a:solidFill>
                                <a:latin typeface="Cambria Math" panose="02040503050406030204" pitchFamily="18" charset="0"/>
                                <a:sym typeface="Wingdings" panose="05000000000000000000" pitchFamily="2" charset="2"/>
                              </a:rPr>
                              <m:t>1 ←</m:t>
                            </m:r>
                            <m:r>
                              <a:rPr lang="en-US" sz="1600" b="0" i="1" smtClean="0">
                                <a:solidFill>
                                  <a:srgbClr val="292929"/>
                                </a:solidFill>
                                <a:latin typeface="Cambria Math" panose="02040503050406030204" pitchFamily="18" charset="0"/>
                                <a:sym typeface="Wingdings" panose="05000000000000000000" pitchFamily="2" charset="2"/>
                              </a:rPr>
                              <m:t>𝑌𝑒𝑠</m:t>
                            </m:r>
                          </m:e>
                          <m:e>
                            <m:r>
                              <a:rPr lang="en-US" sz="1600" b="0" i="1" smtClean="0">
                                <a:solidFill>
                                  <a:srgbClr val="292929"/>
                                </a:solidFill>
                                <a:latin typeface="Cambria Math" panose="02040503050406030204" pitchFamily="18" charset="0"/>
                                <a:sym typeface="Wingdings" panose="05000000000000000000" pitchFamily="2" charset="2"/>
                              </a:rPr>
                              <m:t>1</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𝑁𝑜</m:t>
                            </m:r>
                          </m:e>
                        </m:eqArr>
                      </m:e>
                    </m:d>
                    <m:r>
                      <a:rPr lang="en-US" sz="1600" b="0" i="1" smtClean="0">
                        <a:solidFill>
                          <a:srgbClr val="292929"/>
                        </a:solidFill>
                        <a:latin typeface="Cambria Math" panose="02040503050406030204" pitchFamily="18" charset="0"/>
                        <a:sym typeface="Wingdings" panose="05000000000000000000" pitchFamily="2" charset="2"/>
                      </a:rPr>
                      <m:t>=</m:t>
                    </m:r>
                  </m:oMath>
                </a14:m>
                <a:r>
                  <a:rPr lang="pt-BR" sz="1600" i="0" dirty="0">
                    <a:solidFill>
                      <a:srgbClr val="292929"/>
                    </a:solidFill>
                    <a:effectLst/>
                    <a:latin typeface="charter"/>
                  </a:rPr>
                  <a:t>1</a:t>
                </a:r>
              </a:p>
              <a:p>
                <a:pPr algn="l"/>
                <a:r>
                  <a:rPr lang="en-US" sz="1600" dirty="0">
                    <a:solidFill>
                      <a:srgbClr val="292929"/>
                    </a:solidFill>
                    <a:latin typeface="charter"/>
                  </a:rPr>
                  <a:t>Entropy (</a:t>
                </a:r>
                <a:r>
                  <a:rPr lang="en-US" sz="1600" dirty="0" err="1">
                    <a:solidFill>
                      <a:srgbClr val="292929"/>
                    </a:solidFill>
                    <a:latin typeface="charter"/>
                  </a:rPr>
                  <a:t>S</a:t>
                </a:r>
                <a:r>
                  <a:rPr lang="en-US" sz="1600" baseline="-25000" dirty="0" err="1">
                    <a:solidFill>
                      <a:srgbClr val="292929"/>
                    </a:solidFill>
                    <a:latin typeface="charter"/>
                  </a:rPr>
                  <a:t>Cool</a:t>
                </a:r>
                <a:r>
                  <a:rPr lang="en-US" sz="1600" dirty="0">
                    <a:solidFill>
                      <a:srgbClr val="292929"/>
                    </a:solidFill>
                    <a:latin typeface="charter"/>
                  </a:rPr>
                  <a:t>) </a:t>
                </a:r>
                <a:r>
                  <a:rPr lang="en-US" sz="1600"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1600" i="1" smtClean="0">
                            <a:solidFill>
                              <a:srgbClr val="292929"/>
                            </a:solidFill>
                            <a:latin typeface="Cambria Math" panose="02040503050406030204" pitchFamily="18" charset="0"/>
                            <a:sym typeface="Wingdings" panose="05000000000000000000" pitchFamily="2" charset="2"/>
                          </a:rPr>
                        </m:ctrlPr>
                      </m:dPr>
                      <m:e>
                        <m:eqArr>
                          <m:eqArrPr>
                            <m:ctrlPr>
                              <a:rPr lang="en-US" sz="1600" i="1" smtClean="0">
                                <a:solidFill>
                                  <a:srgbClr val="292929"/>
                                </a:solidFill>
                                <a:latin typeface="Cambria Math" panose="02040503050406030204" pitchFamily="18" charset="0"/>
                                <a:sym typeface="Wingdings" panose="05000000000000000000" pitchFamily="2" charset="2"/>
                              </a:rPr>
                            </m:ctrlPr>
                          </m:eqArrPr>
                          <m:e>
                            <m:r>
                              <a:rPr lang="en-US" sz="1600" b="0" i="1" smtClean="0">
                                <a:solidFill>
                                  <a:srgbClr val="292929"/>
                                </a:solidFill>
                                <a:latin typeface="Cambria Math" panose="02040503050406030204" pitchFamily="18" charset="0"/>
                                <a:sym typeface="Wingdings" panose="05000000000000000000" pitchFamily="2" charset="2"/>
                              </a:rPr>
                              <m:t>1 ←</m:t>
                            </m:r>
                            <m:r>
                              <a:rPr lang="en-US" sz="1600" b="0" i="1" smtClean="0">
                                <a:solidFill>
                                  <a:srgbClr val="292929"/>
                                </a:solidFill>
                                <a:latin typeface="Cambria Math" panose="02040503050406030204" pitchFamily="18" charset="0"/>
                                <a:sym typeface="Wingdings" panose="05000000000000000000" pitchFamily="2" charset="2"/>
                              </a:rPr>
                              <m:t>𝑌𝑒𝑠</m:t>
                            </m:r>
                          </m:e>
                          <m:e>
                            <m:r>
                              <a:rPr lang="en-US" sz="1600" b="0" i="1" smtClean="0">
                                <a:solidFill>
                                  <a:srgbClr val="292929"/>
                                </a:solidFill>
                                <a:latin typeface="Cambria Math" panose="02040503050406030204" pitchFamily="18" charset="0"/>
                                <a:sym typeface="Wingdings" panose="05000000000000000000" pitchFamily="2" charset="2"/>
                              </a:rPr>
                              <m:t>0</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𝑁𝑜</m:t>
                            </m:r>
                          </m:e>
                        </m:eqArr>
                      </m:e>
                    </m:d>
                    <m:r>
                      <a:rPr lang="en-US" sz="1600" b="0" i="1" smtClean="0">
                        <a:solidFill>
                          <a:srgbClr val="292929"/>
                        </a:solidFill>
                        <a:latin typeface="Cambria Math" panose="02040503050406030204" pitchFamily="18" charset="0"/>
                        <a:sym typeface="Wingdings" panose="05000000000000000000" pitchFamily="2" charset="2"/>
                      </a:rPr>
                      <m:t>=0</m:t>
                    </m:r>
                  </m:oMath>
                </a14:m>
                <a:endParaRPr lang="en-US" sz="1600" dirty="0"/>
              </a:p>
              <a:p>
                <a:endParaRPr lang="en-US" dirty="0"/>
              </a:p>
            </p:txBody>
          </p:sp>
        </mc:Choice>
        <mc:Fallback xmlns="">
          <p:sp>
            <p:nvSpPr>
              <p:cNvPr id="3" name="Content Placeholder 2">
                <a:extLst>
                  <a:ext uri="{FF2B5EF4-FFF2-40B4-BE49-F238E27FC236}">
                    <a16:creationId xmlns="" xmlns:a16="http://schemas.microsoft.com/office/drawing/2014/main" xmlns:a14="http://schemas.microsoft.com/office/drawing/2010/main" id="{DD8FD1ED-FA5D-3CF9-8F5F-4884BF87EB51}"/>
                  </a:ext>
                </a:extLst>
              </p:cNvPr>
              <p:cNvSpPr>
                <a:spLocks noGrp="1" noRot="1" noChangeAspect="1" noMove="1" noResize="1" noEditPoints="1" noAdjustHandles="1" noChangeArrowheads="1" noChangeShapeType="1" noTextEdit="1"/>
              </p:cNvSpPr>
              <p:nvPr>
                <p:ph idx="1"/>
              </p:nvPr>
            </p:nvSpPr>
            <p:spPr>
              <a:blipFill rotWithShape="0">
                <a:blip r:embed="rId2"/>
                <a:stretch>
                  <a:fillRect l="-44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xmlns="" id="{5ADE579C-5E77-234E-10D2-6ED7A15DB14E}"/>
              </a:ext>
            </a:extLst>
          </p:cNvPr>
          <p:cNvSpPr>
            <a:spLocks noGrp="1"/>
          </p:cNvSpPr>
          <p:nvPr>
            <p:ph type="dt" sz="half" idx="10"/>
          </p:nvPr>
        </p:nvSpPr>
        <p:spPr/>
        <p:txBody>
          <a:bodyPr/>
          <a:lstStyle/>
          <a:p>
            <a:fld id="{EDE3AE94-FBBE-4283-837A-3E80D8E8DEC3}" type="datetime1">
              <a:rPr lang="en-US" smtClean="0"/>
              <a:t>3/2/2024</a:t>
            </a:fld>
            <a:endParaRPr lang="en-US"/>
          </a:p>
        </p:txBody>
      </p:sp>
      <p:sp>
        <p:nvSpPr>
          <p:cNvPr id="5" name="Footer Placeholder 4">
            <a:extLst>
              <a:ext uri="{FF2B5EF4-FFF2-40B4-BE49-F238E27FC236}">
                <a16:creationId xmlns:a16="http://schemas.microsoft.com/office/drawing/2014/main" xmlns="" id="{63852CB2-8836-B727-40D1-682AF74A25C3}"/>
              </a:ext>
            </a:extLst>
          </p:cNvPr>
          <p:cNvSpPr>
            <a:spLocks noGrp="1"/>
          </p:cNvSpPr>
          <p:nvPr>
            <p:ph type="ftr" sz="quarter" idx="11"/>
          </p:nvPr>
        </p:nvSpPr>
        <p:spPr/>
        <p:txBody>
          <a:bodyPr/>
          <a:lstStyle/>
          <a:p>
            <a:r>
              <a:rPr lang="en-US" dirty="0"/>
              <a:t>DT</a:t>
            </a:r>
          </a:p>
        </p:txBody>
      </p:sp>
      <p:sp>
        <p:nvSpPr>
          <p:cNvPr id="6" name="Slide Number Placeholder 5">
            <a:extLst>
              <a:ext uri="{FF2B5EF4-FFF2-40B4-BE49-F238E27FC236}">
                <a16:creationId xmlns:a16="http://schemas.microsoft.com/office/drawing/2014/main" xmlns="" id="{617657D6-6904-1296-1D32-7B3C1D7B6D8D}"/>
              </a:ext>
            </a:extLst>
          </p:cNvPr>
          <p:cNvSpPr>
            <a:spLocks noGrp="1"/>
          </p:cNvSpPr>
          <p:nvPr>
            <p:ph type="sldNum" sz="quarter" idx="12"/>
          </p:nvPr>
        </p:nvSpPr>
        <p:spPr/>
        <p:txBody>
          <a:bodyPr/>
          <a:lstStyle/>
          <a:p>
            <a:fld id="{07CE569E-9B7C-4CB9-AB80-C0841F922CFF}" type="slidenum">
              <a:rPr lang="en-US" smtClean="0"/>
              <a:pPr/>
              <a:t>44</a:t>
            </a:fld>
            <a:endParaRPr lang="en-US" b="1"/>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xmlns="" id="{7FCC34B8-71C8-8A35-EB85-3D0DB95A1BBD}"/>
                  </a:ext>
                </a:extLst>
              </p:cNvPr>
              <p:cNvSpPr txBox="1">
                <a:spLocks/>
              </p:cNvSpPr>
              <p:nvPr/>
            </p:nvSpPr>
            <p:spPr>
              <a:xfrm>
                <a:off x="4954575" y="4036505"/>
                <a:ext cx="7384639" cy="2319844"/>
              </a:xfrm>
              <a:prstGeom prst="rect">
                <a:avLst/>
              </a:prstGeom>
            </p:spPr>
            <p:txBody>
              <a:bodyPr vert="horz" lIns="91440" tIns="45720" rIns="91440" bIns="45720" rtlCol="0">
                <a:normAutofit fontScale="55000" lnSpcReduction="20000"/>
              </a:bodyPr>
              <a:lstStyle>
                <a:lvl1pPr marL="228600" indent="-228600" algn="just" defTabSz="914400" rtl="0" eaLnBrk="1" latinLnBrk="0" hangingPunct="1">
                  <a:lnSpc>
                    <a:spcPct val="125000"/>
                  </a:lnSpc>
                  <a:spcBef>
                    <a:spcPts val="1000"/>
                  </a:spcBef>
                  <a:buFont typeface="Arial" panose="020B0604020202020204" pitchFamily="34" charset="0"/>
                  <a:buChar char="•"/>
                  <a:defRPr sz="2800" kern="1200">
                    <a:solidFill>
                      <a:schemeClr val="bg1">
                        <a:alpha val="70000"/>
                      </a:schemeClr>
                    </a:solidFill>
                    <a:latin typeface="Sitka Subheading (Headings)"/>
                    <a:ea typeface="+mn-ea"/>
                    <a:cs typeface="+mn-cs"/>
                  </a:defRPr>
                </a:lvl1pPr>
                <a:lvl2pPr marL="685800" indent="-228600" algn="just" defTabSz="914400" rtl="0" eaLnBrk="1" latinLnBrk="0" hangingPunct="1">
                  <a:lnSpc>
                    <a:spcPct val="125000"/>
                  </a:lnSpc>
                  <a:spcBef>
                    <a:spcPts val="500"/>
                  </a:spcBef>
                  <a:buFont typeface="Arial" panose="020B0604020202020204" pitchFamily="34" charset="0"/>
                  <a:buChar char="•"/>
                  <a:defRPr sz="2400" kern="1200">
                    <a:solidFill>
                      <a:schemeClr val="bg1">
                        <a:alpha val="70000"/>
                      </a:schemeClr>
                    </a:solidFill>
                    <a:latin typeface="Sitka Subheading (Headings)"/>
                    <a:ea typeface="+mn-ea"/>
                    <a:cs typeface="+mn-cs"/>
                  </a:defRPr>
                </a:lvl2pPr>
                <a:lvl3pPr marL="1143000" indent="-228600" algn="just" defTabSz="914400" rtl="0" eaLnBrk="1" latinLnBrk="0" hangingPunct="1">
                  <a:lnSpc>
                    <a:spcPct val="125000"/>
                  </a:lnSpc>
                  <a:spcBef>
                    <a:spcPts val="500"/>
                  </a:spcBef>
                  <a:buFont typeface="Arial" panose="020B0604020202020204" pitchFamily="34" charset="0"/>
                  <a:buChar char="•"/>
                  <a:defRPr sz="2000" kern="1200">
                    <a:solidFill>
                      <a:schemeClr val="bg1">
                        <a:alpha val="70000"/>
                      </a:schemeClr>
                    </a:solidFill>
                    <a:latin typeface="Sitka Subheading (Headings)"/>
                    <a:ea typeface="+mn-ea"/>
                    <a:cs typeface="+mn-cs"/>
                  </a:defRPr>
                </a:lvl3pPr>
                <a:lvl4pPr marL="16002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4pPr>
                <a:lvl5pPr marL="20574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solidFill>
                            <a:srgbClr val="FF0000">
                              <a:alpha val="70000"/>
                            </a:srgbClr>
                          </a:solidFill>
                          <a:latin typeface="Cambria Math" panose="02040503050406030204" pitchFamily="18" charset="0"/>
                        </a:rPr>
                        <m:t>𝐺𝑎𝑖𝑛</m:t>
                      </m:r>
                      <m:d>
                        <m:dPr>
                          <m:ctrlPr>
                            <a:rPr lang="en-US" sz="2400" i="1" smtClean="0">
                              <a:solidFill>
                                <a:srgbClr val="FF0000">
                                  <a:alpha val="70000"/>
                                </a:srgbClr>
                              </a:solidFill>
                              <a:latin typeface="Cambria Math" panose="02040503050406030204" pitchFamily="18" charset="0"/>
                            </a:rPr>
                          </m:ctrlPr>
                        </m:dPr>
                        <m:e>
                          <m:r>
                            <a:rPr lang="en-US" sz="2400" i="1" smtClean="0">
                              <a:solidFill>
                                <a:srgbClr val="FF0000">
                                  <a:alpha val="70000"/>
                                </a:srgbClr>
                              </a:solidFill>
                              <a:latin typeface="Cambria Math" panose="02040503050406030204" pitchFamily="18" charset="0"/>
                            </a:rPr>
                            <m:t>𝑆</m:t>
                          </m:r>
                          <m:r>
                            <a:rPr lang="en-US" sz="240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𝑇𝑒𝑚𝑝𝑒𝑟𝑎𝑡𝑢𝑟𝑒</m:t>
                          </m:r>
                        </m:e>
                      </m:d>
                      <m:r>
                        <a:rPr lang="en-US" sz="240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𝐻</m:t>
                      </m:r>
                      <m:r>
                        <a:rPr lang="en-US" sz="2400" b="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𝑠</m:t>
                      </m:r>
                      <m:r>
                        <a:rPr lang="en-US" sz="2400" b="0" i="1" smtClean="0">
                          <a:solidFill>
                            <a:srgbClr val="FF0000">
                              <a:alpha val="70000"/>
                            </a:srgbClr>
                          </a:solidFill>
                          <a:latin typeface="Cambria Math" panose="02040503050406030204" pitchFamily="18" charset="0"/>
                        </a:rPr>
                        <m:t>)−</m:t>
                      </m:r>
                      <m:nary>
                        <m:naryPr>
                          <m:chr m:val="∑"/>
                          <m:supHide m:val="on"/>
                          <m:ctrlPr>
                            <a:rPr lang="en-US" sz="2400" i="1" smtClean="0">
                              <a:solidFill>
                                <a:srgbClr val="FF0000">
                                  <a:alpha val="70000"/>
                                </a:srgbClr>
                              </a:solidFill>
                              <a:latin typeface="Cambria Math" panose="02040503050406030204" pitchFamily="18" charset="0"/>
                            </a:rPr>
                          </m:ctrlPr>
                        </m:naryPr>
                        <m:sub>
                          <m:r>
                            <m:rPr>
                              <m:brk m:alnAt="7"/>
                            </m:rPr>
                            <a:rPr lang="en-US" sz="2400" i="1" smtClean="0">
                              <a:solidFill>
                                <a:srgbClr val="FF0000">
                                  <a:alpha val="70000"/>
                                </a:srgbClr>
                              </a:solidFill>
                              <a:latin typeface="Cambria Math" panose="02040503050406030204" pitchFamily="18" charset="0"/>
                            </a:rPr>
                            <m:t>𝑣</m:t>
                          </m:r>
                          <m:r>
                            <a:rPr lang="en-US" sz="2400" i="1" smtClean="0">
                              <a:solidFill>
                                <a:srgbClr val="FF0000">
                                  <a:alpha val="70000"/>
                                </a:srgbClr>
                              </a:solidFill>
                              <a:latin typeface="Cambria Math" panose="02040503050406030204" pitchFamily="18" charset="0"/>
                              <a:ea typeface="Cambria Math" panose="02040503050406030204" pitchFamily="18" charset="0"/>
                            </a:rPr>
                            <m:t>∈</m:t>
                          </m:r>
                          <m:d>
                            <m:dPr>
                              <m:ctrlPr>
                                <a:rPr lang="en-US" sz="2400" i="1" smtClean="0">
                                  <a:solidFill>
                                    <a:srgbClr val="FF0000">
                                      <a:alpha val="70000"/>
                                    </a:srgbClr>
                                  </a:solidFill>
                                  <a:latin typeface="Cambria Math" panose="02040503050406030204" pitchFamily="18" charset="0"/>
                                  <a:ea typeface="Cambria Math" panose="02040503050406030204" pitchFamily="18" charset="0"/>
                                </a:rPr>
                              </m:ctrlPr>
                            </m:dPr>
                            <m:e>
                              <m:r>
                                <a:rPr lang="en-US" sz="2400" b="0" i="1" smtClean="0">
                                  <a:solidFill>
                                    <a:srgbClr val="FF0000">
                                      <a:alpha val="70000"/>
                                    </a:srgbClr>
                                  </a:solidFill>
                                  <a:latin typeface="Cambria Math" panose="02040503050406030204" pitchFamily="18" charset="0"/>
                                  <a:ea typeface="Cambria Math" panose="02040503050406030204" pitchFamily="18" charset="0"/>
                                </a:rPr>
                                <m:t>𝐻𝑜𝑟</m:t>
                              </m:r>
                              <m:r>
                                <a:rPr lang="en-US" sz="2400" b="0" i="1" smtClean="0">
                                  <a:solidFill>
                                    <a:srgbClr val="FF0000">
                                      <a:alpha val="70000"/>
                                    </a:srgbClr>
                                  </a:solidFill>
                                  <a:latin typeface="Cambria Math" panose="02040503050406030204" pitchFamily="18" charset="0"/>
                                  <a:ea typeface="Cambria Math" panose="02040503050406030204" pitchFamily="18" charset="0"/>
                                </a:rPr>
                                <m:t>, </m:t>
                              </m:r>
                              <m:r>
                                <a:rPr lang="en-US" sz="2400" b="0" i="1" smtClean="0">
                                  <a:solidFill>
                                    <a:srgbClr val="FF0000">
                                      <a:alpha val="70000"/>
                                    </a:srgbClr>
                                  </a:solidFill>
                                  <a:latin typeface="Cambria Math" panose="02040503050406030204" pitchFamily="18" charset="0"/>
                                  <a:ea typeface="Cambria Math" panose="02040503050406030204" pitchFamily="18" charset="0"/>
                                </a:rPr>
                                <m:t>𝑀𝑖𝑙𝑑</m:t>
                              </m:r>
                              <m:r>
                                <a:rPr lang="en-US" sz="2400" b="0" i="1" smtClean="0">
                                  <a:solidFill>
                                    <a:srgbClr val="FF0000">
                                      <a:alpha val="70000"/>
                                    </a:srgbClr>
                                  </a:solidFill>
                                  <a:latin typeface="Cambria Math" panose="02040503050406030204" pitchFamily="18" charset="0"/>
                                  <a:ea typeface="Cambria Math" panose="02040503050406030204" pitchFamily="18" charset="0"/>
                                </a:rPr>
                                <m:t>, </m:t>
                              </m:r>
                              <m:r>
                                <a:rPr lang="en-US" sz="2400" b="0" i="1" smtClean="0">
                                  <a:solidFill>
                                    <a:srgbClr val="FF0000">
                                      <a:alpha val="70000"/>
                                    </a:srgbClr>
                                  </a:solidFill>
                                  <a:latin typeface="Cambria Math" panose="02040503050406030204" pitchFamily="18" charset="0"/>
                                  <a:ea typeface="Cambria Math" panose="02040503050406030204" pitchFamily="18" charset="0"/>
                                </a:rPr>
                                <m:t>𝐶𝑜𝑜𝑙</m:t>
                              </m:r>
                            </m:e>
                          </m:d>
                        </m:sub>
                        <m:sup/>
                        <m:e>
                          <m:f>
                            <m:fPr>
                              <m:ctrlPr>
                                <a:rPr lang="en-US" sz="2400" i="1" smtClean="0">
                                  <a:solidFill>
                                    <a:srgbClr val="FF0000">
                                      <a:alpha val="70000"/>
                                    </a:srgbClr>
                                  </a:solidFill>
                                  <a:latin typeface="Cambria Math" panose="02040503050406030204" pitchFamily="18" charset="0"/>
                                </a:rPr>
                              </m:ctrlPr>
                            </m:fPr>
                            <m:num>
                              <m:d>
                                <m:dPr>
                                  <m:begChr m:val="|"/>
                                  <m:endChr m:val="|"/>
                                  <m:ctrlPr>
                                    <a:rPr lang="en-US" sz="2400" i="1" smtClean="0">
                                      <a:solidFill>
                                        <a:srgbClr val="FF0000">
                                          <a:alpha val="70000"/>
                                        </a:srgbClr>
                                      </a:solidFill>
                                      <a:latin typeface="Cambria Math" panose="02040503050406030204" pitchFamily="18" charset="0"/>
                                    </a:rPr>
                                  </m:ctrlPr>
                                </m:dPr>
                                <m:e>
                                  <m:sSub>
                                    <m:sSubPr>
                                      <m:ctrlPr>
                                        <a:rPr lang="en-US" sz="2400" i="1" smtClean="0">
                                          <a:solidFill>
                                            <a:srgbClr val="FF0000">
                                              <a:alpha val="70000"/>
                                            </a:srgbClr>
                                          </a:solidFill>
                                          <a:latin typeface="Cambria Math" panose="02040503050406030204" pitchFamily="18" charset="0"/>
                                        </a:rPr>
                                      </m:ctrlPr>
                                    </m:sSubPr>
                                    <m:e>
                                      <m:r>
                                        <a:rPr lang="en-US" sz="2400" i="1" smtClean="0">
                                          <a:solidFill>
                                            <a:srgbClr val="FF0000">
                                              <a:alpha val="70000"/>
                                            </a:srgbClr>
                                          </a:solidFill>
                                          <a:latin typeface="Cambria Math" panose="02040503050406030204" pitchFamily="18" charset="0"/>
                                        </a:rPr>
                                        <m:t>𝑆</m:t>
                                      </m:r>
                                    </m:e>
                                    <m:sub>
                                      <m:r>
                                        <a:rPr lang="en-US" sz="2400" i="1" smtClean="0">
                                          <a:solidFill>
                                            <a:srgbClr val="FF0000">
                                              <a:alpha val="70000"/>
                                            </a:srgbClr>
                                          </a:solidFill>
                                          <a:latin typeface="Cambria Math" panose="02040503050406030204" pitchFamily="18" charset="0"/>
                                        </a:rPr>
                                        <m:t>𝑣</m:t>
                                      </m:r>
                                    </m:sub>
                                  </m:sSub>
                                </m:e>
                              </m:d>
                            </m:num>
                            <m:den>
                              <m:d>
                                <m:dPr>
                                  <m:begChr m:val="|"/>
                                  <m:endChr m:val="|"/>
                                  <m:ctrlPr>
                                    <a:rPr lang="en-US" sz="2400" i="1" smtClean="0">
                                      <a:solidFill>
                                        <a:srgbClr val="FF0000">
                                          <a:alpha val="70000"/>
                                        </a:srgbClr>
                                      </a:solidFill>
                                      <a:latin typeface="Cambria Math" panose="02040503050406030204" pitchFamily="18" charset="0"/>
                                    </a:rPr>
                                  </m:ctrlPr>
                                </m:dPr>
                                <m:e>
                                  <m:r>
                                    <a:rPr lang="en-US" sz="2400" i="1" smtClean="0">
                                      <a:solidFill>
                                        <a:srgbClr val="FF0000">
                                          <a:alpha val="70000"/>
                                        </a:srgbClr>
                                      </a:solidFill>
                                      <a:latin typeface="Cambria Math" panose="02040503050406030204" pitchFamily="18" charset="0"/>
                                    </a:rPr>
                                    <m:t>𝑆</m:t>
                                  </m:r>
                                </m:e>
                              </m:d>
                            </m:den>
                          </m:f>
                          <m:r>
                            <a:rPr lang="en-US" sz="2400" i="1" smtClean="0">
                              <a:solidFill>
                                <a:srgbClr val="FF0000">
                                  <a:alpha val="70000"/>
                                </a:srgbClr>
                              </a:solidFill>
                              <a:latin typeface="Cambria Math" panose="02040503050406030204" pitchFamily="18" charset="0"/>
                            </a:rPr>
                            <m:t>𝐸𝑛𝑡𝑟𝑜𝑝𝑦</m:t>
                          </m:r>
                          <m:d>
                            <m:dPr>
                              <m:ctrlPr>
                                <a:rPr lang="en-US" sz="2400" i="1" smtClean="0">
                                  <a:solidFill>
                                    <a:srgbClr val="FF0000">
                                      <a:alpha val="70000"/>
                                    </a:srgbClr>
                                  </a:solidFill>
                                  <a:latin typeface="Cambria Math" panose="02040503050406030204" pitchFamily="18" charset="0"/>
                                </a:rPr>
                              </m:ctrlPr>
                            </m:dPr>
                            <m:e>
                              <m:sSub>
                                <m:sSubPr>
                                  <m:ctrlPr>
                                    <a:rPr lang="en-US" sz="2400" i="1" smtClean="0">
                                      <a:solidFill>
                                        <a:srgbClr val="FF0000">
                                          <a:alpha val="70000"/>
                                        </a:srgbClr>
                                      </a:solidFill>
                                      <a:latin typeface="Cambria Math" panose="02040503050406030204" pitchFamily="18" charset="0"/>
                                    </a:rPr>
                                  </m:ctrlPr>
                                </m:sSubPr>
                                <m:e>
                                  <m:r>
                                    <a:rPr lang="en-US" sz="2400" i="1" smtClean="0">
                                      <a:solidFill>
                                        <a:srgbClr val="FF0000">
                                          <a:alpha val="70000"/>
                                        </a:srgbClr>
                                      </a:solidFill>
                                      <a:latin typeface="Cambria Math" panose="02040503050406030204" pitchFamily="18" charset="0"/>
                                    </a:rPr>
                                    <m:t>𝑆</m:t>
                                  </m:r>
                                </m:e>
                                <m:sub>
                                  <m:r>
                                    <a:rPr lang="en-US" sz="2400" i="1" smtClean="0">
                                      <a:solidFill>
                                        <a:srgbClr val="FF0000">
                                          <a:alpha val="70000"/>
                                        </a:srgbClr>
                                      </a:solidFill>
                                      <a:latin typeface="Cambria Math" panose="02040503050406030204" pitchFamily="18" charset="0"/>
                                    </a:rPr>
                                    <m:t>𝑣</m:t>
                                  </m:r>
                                </m:sub>
                              </m:sSub>
                            </m:e>
                          </m:d>
                        </m:e>
                      </m:nary>
                    </m:oMath>
                  </m:oMathPara>
                </a14:m>
                <a:endParaRPr lang="en-US" sz="2400" dirty="0"/>
              </a:p>
              <a:p>
                <a:pPr marL="0" indent="0" algn="l">
                  <a:buNone/>
                </a:pPr>
                <a:r>
                  <a:rPr lang="en-US" sz="2400" dirty="0">
                    <a:sym typeface="Wingdings" panose="05000000000000000000" pitchFamily="2" charset="2"/>
                  </a:rPr>
                  <a:t> </a:t>
                </a:r>
                <a14:m>
                  <m:oMath xmlns:m="http://schemas.openxmlformats.org/officeDocument/2006/math">
                    <m:r>
                      <m:rPr>
                        <m:nor/>
                      </m:rPr>
                      <a:rPr lang="en-US" sz="2400" dirty="0"/>
                      <m:t>G</m:t>
                    </m:r>
                    <m:r>
                      <m:rPr>
                        <m:nor/>
                      </m:rPr>
                      <a:rPr lang="en-US" sz="2400" dirty="0" smtClean="0"/>
                      <m:t>ain</m:t>
                    </m:r>
                    <m:r>
                      <m:rPr>
                        <m:nor/>
                      </m:rPr>
                      <a:rPr lang="en-US" sz="2400" dirty="0"/>
                      <m:t>(</m:t>
                    </m:r>
                    <m:r>
                      <m:rPr>
                        <m:nor/>
                      </m:rPr>
                      <a:rPr lang="en-US" sz="2400" dirty="0"/>
                      <m:t>S</m:t>
                    </m:r>
                    <m:r>
                      <m:rPr>
                        <m:nor/>
                      </m:rPr>
                      <a:rPr lang="en-US" sz="2400" dirty="0"/>
                      <m:t>,</m:t>
                    </m:r>
                    <m:r>
                      <m:rPr>
                        <m:nor/>
                      </m:rPr>
                      <a:rPr lang="en-US" sz="2400" b="0" i="0" dirty="0" smtClean="0"/>
                      <m:t>Temperature</m:t>
                    </m:r>
                    <m:r>
                      <m:rPr>
                        <m:nor/>
                      </m:rPr>
                      <a:rPr lang="en-US" sz="2400" dirty="0"/>
                      <m:t>)= </m:t>
                    </m:r>
                    <m:r>
                      <m:rPr>
                        <m:nor/>
                      </m:rPr>
                      <a:rPr lang="en-US" sz="2400" dirty="0"/>
                      <m:t>H</m:t>
                    </m:r>
                    <m:r>
                      <m:rPr>
                        <m:nor/>
                      </m:rPr>
                      <a:rPr lang="en-US" sz="2400" dirty="0"/>
                      <m:t>(</m:t>
                    </m:r>
                    <m:r>
                      <m:rPr>
                        <m:nor/>
                      </m:rPr>
                      <a:rPr lang="en-US" sz="2400" dirty="0"/>
                      <m:t>s</m:t>
                    </m:r>
                    <m:r>
                      <m:rPr>
                        <m:nor/>
                      </m:rPr>
                      <a:rPr lang="en-US" sz="2400" dirty="0"/>
                      <m:t>)</m:t>
                    </m:r>
                    <m:r>
                      <a:rPr lang="en-US" sz="2400" i="1" dirty="0" smtClean="0">
                        <a:latin typeface="Cambria Math" panose="02040503050406030204" pitchFamily="18" charset="0"/>
                      </a:rPr>
                      <m:t>−</m:t>
                    </m:r>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2</m:t>
                        </m:r>
                      </m:num>
                      <m:den>
                        <m:r>
                          <a:rPr lang="en-US" sz="2400" b="0" i="1" dirty="0" smtClean="0">
                            <a:latin typeface="Cambria Math" panose="02040503050406030204" pitchFamily="18" charset="0"/>
                          </a:rPr>
                          <m:t>5</m:t>
                        </m:r>
                      </m:den>
                    </m:f>
                    <m:r>
                      <a:rPr lang="en-US" sz="2400" i="1" dirty="0" smtClean="0">
                        <a:latin typeface="Cambria Math" panose="02040503050406030204" pitchFamily="18" charset="0"/>
                      </a:rPr>
                      <m:t>𝐸𝑛𝑡𝑟𝑜𝑝𝑦</m:t>
                    </m:r>
                    <m:d>
                      <m:dPr>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𝐻𝑜𝑡</m:t>
                        </m:r>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b="0" i="1" dirty="0" smtClean="0">
                            <a:latin typeface="Cambria Math" panose="02040503050406030204" pitchFamily="18" charset="0"/>
                          </a:rPr>
                          <m:t>2</m:t>
                        </m:r>
                      </m:num>
                      <m:den>
                        <m:r>
                          <a:rPr lang="en-US" sz="2400" b="0" i="1" dirty="0" smtClean="0">
                            <a:latin typeface="Cambria Math" panose="02040503050406030204" pitchFamily="18" charset="0"/>
                          </a:rPr>
                          <m:t>5</m:t>
                        </m:r>
                      </m:den>
                    </m:f>
                    <m:r>
                      <a:rPr lang="en-US" sz="2400" i="1" dirty="0">
                        <a:latin typeface="Cambria Math" panose="02040503050406030204" pitchFamily="18" charset="0"/>
                      </a:rPr>
                      <m:t>𝐸𝑛𝑡𝑟𝑜𝑝𝑦</m:t>
                    </m:r>
                    <m:d>
                      <m:dPr>
                        <m:ctrlPr>
                          <a:rPr lang="en-US" sz="2400" i="1" dirty="0">
                            <a:latin typeface="Cambria Math" panose="02040503050406030204" pitchFamily="18" charset="0"/>
                          </a:rPr>
                        </m:ctrlPr>
                      </m:dPr>
                      <m:e>
                        <m:r>
                          <a:rPr lang="en-US" sz="2400" b="0" i="1" dirty="0" smtClean="0">
                            <a:latin typeface="Cambria Math" panose="02040503050406030204" pitchFamily="18" charset="0"/>
                          </a:rPr>
                          <m:t>𝑀𝑖𝑙𝑑</m:t>
                        </m:r>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b="0" i="1" dirty="0" smtClean="0">
                            <a:latin typeface="Cambria Math" panose="02040503050406030204" pitchFamily="18" charset="0"/>
                          </a:rPr>
                          <m:t>1</m:t>
                        </m:r>
                      </m:num>
                      <m:den>
                        <m:r>
                          <a:rPr lang="en-US" sz="2400" i="1" dirty="0">
                            <a:latin typeface="Cambria Math" panose="02040503050406030204" pitchFamily="18" charset="0"/>
                          </a:rPr>
                          <m:t>5</m:t>
                        </m:r>
                      </m:den>
                    </m:f>
                    <m:r>
                      <a:rPr lang="en-US" sz="2400" i="1" dirty="0">
                        <a:latin typeface="Cambria Math" panose="02040503050406030204" pitchFamily="18" charset="0"/>
                      </a:rPr>
                      <m:t>𝐸𝑛𝑡𝑟𝑜𝑝𝑦</m:t>
                    </m:r>
                    <m:d>
                      <m:dPr>
                        <m:ctrlPr>
                          <a:rPr lang="en-US" sz="2400" i="1" dirty="0">
                            <a:latin typeface="Cambria Math" panose="02040503050406030204" pitchFamily="18" charset="0"/>
                          </a:rPr>
                        </m:ctrlPr>
                      </m:dPr>
                      <m:e>
                        <m:r>
                          <a:rPr lang="en-US" sz="2400" b="0" i="1" dirty="0" smtClean="0">
                            <a:latin typeface="Cambria Math" panose="02040503050406030204" pitchFamily="18" charset="0"/>
                          </a:rPr>
                          <m:t>𝐶𝑜𝑜𝑙</m:t>
                        </m:r>
                      </m:e>
                    </m:d>
                  </m:oMath>
                </a14:m>
                <a:endParaRPr lang="en-US" sz="2400" dirty="0"/>
              </a:p>
              <a:p>
                <a:pPr marL="0" indent="0" algn="l">
                  <a:buNone/>
                </a:pPr>
                <a:r>
                  <a:rPr lang="en-US" sz="2400" dirty="0">
                    <a:sym typeface="Wingdings" panose="05000000000000000000" pitchFamily="2" charset="2"/>
                  </a:rPr>
                  <a:t> </a:t>
                </a:r>
                <a14:m>
                  <m:oMath xmlns:m="http://schemas.openxmlformats.org/officeDocument/2006/math">
                    <m:r>
                      <m:rPr>
                        <m:nor/>
                      </m:rPr>
                      <a:rPr lang="en-US" sz="2400" dirty="0" smtClean="0"/>
                      <m:t>Gain</m:t>
                    </m:r>
                    <m:r>
                      <m:rPr>
                        <m:nor/>
                      </m:rPr>
                      <a:rPr lang="en-US" sz="2400" dirty="0" smtClean="0"/>
                      <m:t>(</m:t>
                    </m:r>
                    <m:r>
                      <m:rPr>
                        <m:nor/>
                      </m:rPr>
                      <a:rPr lang="en-US" sz="2400" dirty="0" smtClean="0"/>
                      <m:t>S</m:t>
                    </m:r>
                    <m:r>
                      <m:rPr>
                        <m:nor/>
                      </m:rPr>
                      <a:rPr lang="en-US" sz="2400" dirty="0" smtClean="0"/>
                      <m:t>,</m:t>
                    </m:r>
                    <m:r>
                      <m:rPr>
                        <m:nor/>
                      </m:rPr>
                      <a:rPr lang="en-US" sz="2400" dirty="0"/>
                      <m:t>Temperature</m:t>
                    </m:r>
                    <m:r>
                      <m:rPr>
                        <m:nor/>
                      </m:rPr>
                      <a:rPr lang="en-US" sz="2400" dirty="0" smtClean="0"/>
                      <m:t>)= 0.</m:t>
                    </m:r>
                    <m:r>
                      <m:rPr>
                        <m:nor/>
                      </m:rPr>
                      <a:rPr lang="en-US" sz="2400" b="0" i="0" dirty="0" smtClean="0"/>
                      <m:t>971</m:t>
                    </m:r>
                    <m:r>
                      <a:rPr lang="en-US" sz="2400" i="1" dirty="0" smtClean="0">
                        <a:latin typeface="Cambria Math" panose="02040503050406030204" pitchFamily="18" charset="0"/>
                        <a:ea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2</m:t>
                        </m:r>
                      </m:num>
                      <m:den>
                        <m:r>
                          <a:rPr lang="en-US" sz="2400" i="1" dirty="0">
                            <a:latin typeface="Cambria Math" panose="02040503050406030204" pitchFamily="18" charset="0"/>
                          </a:rPr>
                          <m:t>5</m:t>
                        </m:r>
                      </m:den>
                    </m:f>
                    <m:r>
                      <a:rPr lang="en-US" sz="2400" b="0" i="1" dirty="0" smtClean="0">
                        <a:latin typeface="Cambria Math" panose="02040503050406030204" pitchFamily="18" charset="0"/>
                      </a:rPr>
                      <m:t>0</m:t>
                    </m:r>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2</m:t>
                        </m:r>
                      </m:num>
                      <m:den>
                        <m:r>
                          <a:rPr lang="en-US" sz="2400" i="1" dirty="0">
                            <a:latin typeface="Cambria Math" panose="02040503050406030204" pitchFamily="18" charset="0"/>
                          </a:rPr>
                          <m:t>5</m:t>
                        </m:r>
                      </m:den>
                    </m:f>
                    <m:r>
                      <a:rPr lang="en-US" sz="2400" b="0" i="1" dirty="0" smtClean="0">
                        <a:latin typeface="Cambria Math" panose="02040503050406030204" pitchFamily="18" charset="0"/>
                      </a:rPr>
                      <m:t>1</m:t>
                    </m:r>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5</m:t>
                        </m:r>
                      </m:den>
                    </m:f>
                    <m:r>
                      <a:rPr lang="en-US" sz="2400" b="0" i="1" dirty="0" smtClean="0">
                        <a:latin typeface="Cambria Math" panose="02040503050406030204" pitchFamily="18" charset="0"/>
                      </a:rPr>
                      <m:t>0</m:t>
                    </m:r>
                  </m:oMath>
                </a14:m>
                <a:endParaRPr lang="en-US" sz="2400" dirty="0"/>
              </a:p>
              <a:p>
                <a:pPr marL="0" indent="0" algn="l">
                  <a:buNone/>
                </a:pPr>
                <a:r>
                  <a:rPr lang="en-US" sz="2400" dirty="0">
                    <a:sym typeface="Wingdings" panose="05000000000000000000" pitchFamily="2" charset="2"/>
                  </a:rPr>
                  <a:t> </a:t>
                </a:r>
                <a14:m>
                  <m:oMath xmlns:m="http://schemas.openxmlformats.org/officeDocument/2006/math">
                    <m:r>
                      <m:rPr>
                        <m:nor/>
                      </m:rPr>
                      <a:rPr lang="en-US" sz="2400" b="1" dirty="0" smtClean="0">
                        <a:solidFill>
                          <a:srgbClr val="0070C0">
                            <a:alpha val="70000"/>
                          </a:srgbClr>
                        </a:solidFill>
                      </a:rPr>
                      <m:t>Gain</m:t>
                    </m:r>
                    <m:r>
                      <m:rPr>
                        <m:nor/>
                      </m:rPr>
                      <a:rPr lang="en-US" sz="2400" b="1" dirty="0" smtClean="0">
                        <a:solidFill>
                          <a:srgbClr val="0070C0">
                            <a:alpha val="70000"/>
                          </a:srgbClr>
                        </a:solidFill>
                      </a:rPr>
                      <m:t>(</m:t>
                    </m:r>
                    <m:r>
                      <m:rPr>
                        <m:nor/>
                      </m:rPr>
                      <a:rPr lang="en-US" sz="2400" b="1" dirty="0" smtClean="0">
                        <a:solidFill>
                          <a:srgbClr val="0070C0">
                            <a:alpha val="70000"/>
                          </a:srgbClr>
                        </a:solidFill>
                      </a:rPr>
                      <m:t>S</m:t>
                    </m:r>
                    <m:r>
                      <m:rPr>
                        <m:nor/>
                      </m:rPr>
                      <a:rPr lang="en-US" sz="2400" b="1" dirty="0" smtClean="0">
                        <a:solidFill>
                          <a:srgbClr val="0070C0">
                            <a:alpha val="70000"/>
                          </a:srgbClr>
                        </a:solidFill>
                      </a:rPr>
                      <m:t>,</m:t>
                    </m:r>
                    <m:r>
                      <m:rPr>
                        <m:nor/>
                      </m:rPr>
                      <a:rPr lang="en-US" sz="2400" b="1" dirty="0">
                        <a:solidFill>
                          <a:srgbClr val="0070C0">
                            <a:alpha val="70000"/>
                          </a:srgbClr>
                        </a:solidFill>
                      </a:rPr>
                      <m:t>Temperature</m:t>
                    </m:r>
                    <m:r>
                      <m:rPr>
                        <m:nor/>
                      </m:rPr>
                      <a:rPr lang="en-US" sz="2400" b="1" dirty="0" smtClean="0">
                        <a:solidFill>
                          <a:srgbClr val="0070C0">
                            <a:alpha val="70000"/>
                          </a:srgbClr>
                        </a:solidFill>
                      </a:rPr>
                      <m:t>)=0.</m:t>
                    </m:r>
                    <m:r>
                      <m:rPr>
                        <m:nor/>
                      </m:rPr>
                      <a:rPr lang="en-US" sz="2400" b="1" i="0" dirty="0" smtClean="0">
                        <a:solidFill>
                          <a:srgbClr val="0070C0">
                            <a:alpha val="70000"/>
                          </a:srgbClr>
                        </a:solidFill>
                      </a:rPr>
                      <m:t>571</m:t>
                    </m:r>
                  </m:oMath>
                </a14:m>
                <a:endParaRPr lang="en-US" sz="2400" b="1" dirty="0"/>
              </a:p>
            </p:txBody>
          </p:sp>
        </mc:Choice>
        <mc:Fallback xmlns="">
          <p:sp>
            <p:nvSpPr>
              <p:cNvPr id="8" name="Content Placeholder 2">
                <a:extLst>
                  <a:ext uri="{FF2B5EF4-FFF2-40B4-BE49-F238E27FC236}">
                    <a16:creationId xmlns="" xmlns:a16="http://schemas.microsoft.com/office/drawing/2014/main" xmlns:a14="http://schemas.microsoft.com/office/drawing/2010/main" id="{7FCC34B8-71C8-8A35-EB85-3D0DB95A1BBD}"/>
                  </a:ext>
                </a:extLst>
              </p:cNvPr>
              <p:cNvSpPr txBox="1">
                <a:spLocks noRot="1" noChangeAspect="1" noMove="1" noResize="1" noEditPoints="1" noAdjustHandles="1" noChangeArrowheads="1" noChangeShapeType="1" noTextEdit="1"/>
              </p:cNvSpPr>
              <p:nvPr/>
            </p:nvSpPr>
            <p:spPr>
              <a:xfrm>
                <a:off x="4954575" y="4036505"/>
                <a:ext cx="7384639" cy="2319844"/>
              </a:xfrm>
              <a:prstGeom prst="rect">
                <a:avLst/>
              </a:prstGeom>
              <a:blipFill rotWithShape="0">
                <a:blip r:embed="rId3"/>
                <a:stretch>
                  <a:fillRect l="-16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xmlns="" id="{E07924DD-B999-AE19-E923-32D71B6CD66F}"/>
              </a:ext>
            </a:extLst>
          </p:cNvPr>
          <p:cNvPicPr>
            <a:picLocks noChangeAspect="1"/>
          </p:cNvPicPr>
          <p:nvPr/>
        </p:nvPicPr>
        <p:blipFill>
          <a:blip r:embed="rId4"/>
          <a:stretch>
            <a:fillRect/>
          </a:stretch>
        </p:blipFill>
        <p:spPr>
          <a:xfrm>
            <a:off x="5601225" y="1686016"/>
            <a:ext cx="6188176" cy="1742983"/>
          </a:xfrm>
          <a:prstGeom prst="rect">
            <a:avLst/>
          </a:prstGeom>
          <a:ln>
            <a:solidFill>
              <a:schemeClr val="accent1"/>
            </a:solidFill>
          </a:ln>
        </p:spPr>
      </p:pic>
    </p:spTree>
    <p:extLst>
      <p:ext uri="{BB962C8B-B14F-4D97-AF65-F5344CB8AC3E}">
        <p14:creationId xmlns:p14="http://schemas.microsoft.com/office/powerpoint/2010/main" val="25424169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24BE4C-E254-369B-0A31-CFF6E217493F}"/>
              </a:ext>
            </a:extLst>
          </p:cNvPr>
          <p:cNvSpPr>
            <a:spLocks noGrp="1"/>
          </p:cNvSpPr>
          <p:nvPr>
            <p:ph type="title"/>
          </p:nvPr>
        </p:nvSpPr>
        <p:spPr/>
        <p:txBody>
          <a:bodyPr/>
          <a:lstStyle/>
          <a:p>
            <a:r>
              <a:rPr lang="en-US" dirty="0"/>
              <a:t>Calculate IG of </a:t>
            </a:r>
            <a:r>
              <a:rPr lang="en-US" i="1" dirty="0">
                <a:solidFill>
                  <a:srgbClr val="292929"/>
                </a:solidFill>
                <a:latin typeface="charter"/>
              </a:rPr>
              <a:t>Humidity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DD8FD1ED-FA5D-3CF9-8F5F-4884BF87EB51}"/>
                  </a:ext>
                </a:extLst>
              </p:cNvPr>
              <p:cNvSpPr>
                <a:spLocks noGrp="1"/>
              </p:cNvSpPr>
              <p:nvPr>
                <p:ph idx="1"/>
              </p:nvPr>
            </p:nvSpPr>
            <p:spPr/>
            <p:txBody>
              <a:bodyPr>
                <a:normAutofit/>
              </a:bodyPr>
              <a:lstStyle/>
              <a:p>
                <a14:m>
                  <m:oMath xmlns:m="http://schemas.openxmlformats.org/officeDocument/2006/math">
                    <m:r>
                      <a:rPr lang="en-US" sz="1800" b="0" i="1" smtClean="0">
                        <a:solidFill>
                          <a:srgbClr val="292929"/>
                        </a:solidFill>
                        <a:effectLst/>
                        <a:latin typeface="Cambria Math" panose="02040503050406030204" pitchFamily="18" charset="0"/>
                      </a:rPr>
                      <m:t>𝐻</m:t>
                    </m:r>
                    <m:d>
                      <m:dPr>
                        <m:ctrlPr>
                          <a:rPr lang="en-US" sz="1800" b="0" i="1" smtClean="0">
                            <a:solidFill>
                              <a:srgbClr val="292929"/>
                            </a:solidFill>
                            <a:effectLst/>
                            <a:latin typeface="Cambria Math" panose="02040503050406030204" pitchFamily="18" charset="0"/>
                          </a:rPr>
                        </m:ctrlPr>
                      </m:dPr>
                      <m:e>
                        <m:r>
                          <a:rPr lang="en-US" sz="1800" b="0" i="1" smtClean="0">
                            <a:solidFill>
                              <a:srgbClr val="292929"/>
                            </a:solidFill>
                            <a:effectLst/>
                            <a:latin typeface="Cambria Math" panose="02040503050406030204" pitchFamily="18" charset="0"/>
                          </a:rPr>
                          <m:t>𝑆</m:t>
                        </m:r>
                      </m:e>
                    </m:d>
                    <m:r>
                      <m:rPr>
                        <m:nor/>
                      </m:rPr>
                      <a:rPr lang="en-US" sz="1800" b="1" dirty="0">
                        <a:solidFill>
                          <a:srgbClr val="292929"/>
                        </a:solidFill>
                        <a:latin typeface="charter"/>
                        <a:sym typeface="Wingdings" panose="05000000000000000000" pitchFamily="2" charset="2"/>
                      </a:rPr>
                      <m:t> </m:t>
                    </m:r>
                    <m:d>
                      <m:dPr>
                        <m:begChr m:val="{"/>
                        <m:endChr m:val="}"/>
                        <m:ctrlPr>
                          <a:rPr lang="en-US" sz="1800" b="1" i="1">
                            <a:solidFill>
                              <a:srgbClr val="292929"/>
                            </a:solidFill>
                            <a:latin typeface="Cambria Math" panose="02040503050406030204" pitchFamily="18" charset="0"/>
                            <a:sym typeface="Wingdings" panose="05000000000000000000" pitchFamily="2" charset="2"/>
                          </a:rPr>
                        </m:ctrlPr>
                      </m:dPr>
                      <m:e>
                        <m:eqArr>
                          <m:eqArrPr>
                            <m:ctrlPr>
                              <a:rPr lang="en-US" sz="1800" b="1" i="1">
                                <a:solidFill>
                                  <a:srgbClr val="292929"/>
                                </a:solidFill>
                                <a:latin typeface="Cambria Math" panose="02040503050406030204" pitchFamily="18" charset="0"/>
                                <a:sym typeface="Wingdings" panose="05000000000000000000" pitchFamily="2" charset="2"/>
                              </a:rPr>
                            </m:ctrlPr>
                          </m:eqArrPr>
                          <m:e>
                            <m:r>
                              <a:rPr lang="en-US" sz="1800" b="1" i="1" smtClean="0">
                                <a:solidFill>
                                  <a:srgbClr val="292929"/>
                                </a:solidFill>
                                <a:latin typeface="Cambria Math" panose="02040503050406030204" pitchFamily="18" charset="0"/>
                                <a:sym typeface="Wingdings" panose="05000000000000000000" pitchFamily="2" charset="2"/>
                              </a:rPr>
                              <m:t>𝟐</m:t>
                            </m:r>
                            <m:r>
                              <a:rPr lang="en-US" sz="1800" b="1" i="1">
                                <a:solidFill>
                                  <a:srgbClr val="292929"/>
                                </a:solidFill>
                                <a:latin typeface="Cambria Math" panose="02040503050406030204" pitchFamily="18" charset="0"/>
                                <a:sym typeface="Wingdings" panose="05000000000000000000" pitchFamily="2" charset="2"/>
                              </a:rPr>
                              <m:t> ←</m:t>
                            </m:r>
                            <m:r>
                              <a:rPr lang="en-US" sz="1800" b="1" i="1">
                                <a:solidFill>
                                  <a:srgbClr val="292929"/>
                                </a:solidFill>
                                <a:latin typeface="Cambria Math" panose="02040503050406030204" pitchFamily="18" charset="0"/>
                                <a:sym typeface="Wingdings" panose="05000000000000000000" pitchFamily="2" charset="2"/>
                              </a:rPr>
                              <m:t>𝒀𝒆𝒔</m:t>
                            </m:r>
                          </m:e>
                          <m:e>
                            <m:r>
                              <a:rPr lang="en-US" sz="1800" b="1" i="1" smtClean="0">
                                <a:solidFill>
                                  <a:srgbClr val="292929"/>
                                </a:solidFill>
                                <a:latin typeface="Cambria Math" panose="02040503050406030204" pitchFamily="18" charset="0"/>
                                <a:sym typeface="Wingdings" panose="05000000000000000000" pitchFamily="2" charset="2"/>
                              </a:rPr>
                              <m:t>𝟑</m:t>
                            </m:r>
                            <m:r>
                              <a:rPr lang="en-US" sz="1800" b="1" i="1">
                                <a:latin typeface="Cambria Math" panose="02040503050406030204" pitchFamily="18" charset="0"/>
                                <a:ea typeface="Cambria Math" panose="02040503050406030204" pitchFamily="18" charset="0"/>
                              </a:rPr>
                              <m:t>←</m:t>
                            </m:r>
                            <m:r>
                              <a:rPr lang="en-US" sz="1800" b="1" i="1">
                                <a:latin typeface="Cambria Math" panose="02040503050406030204" pitchFamily="18" charset="0"/>
                                <a:ea typeface="Cambria Math" panose="02040503050406030204" pitchFamily="18" charset="0"/>
                              </a:rPr>
                              <m:t>𝑵𝒐</m:t>
                            </m:r>
                          </m:e>
                        </m:eqArr>
                      </m:e>
                    </m:d>
                    <m:r>
                      <a:rPr lang="pt-BR" sz="1800" b="0" i="1" smtClean="0">
                        <a:solidFill>
                          <a:srgbClr val="292929"/>
                        </a:solidFill>
                        <a:effectLst/>
                        <a:latin typeface="Cambria Math" panose="02040503050406030204" pitchFamily="18" charset="0"/>
                      </a:rPr>
                      <m:t>=</m:t>
                    </m:r>
                    <m:r>
                      <a:rPr lang="en-US" sz="1800" b="1" i="1" smtClean="0">
                        <a:solidFill>
                          <a:srgbClr val="292929"/>
                        </a:solidFill>
                        <a:effectLst/>
                        <a:latin typeface="Cambria Math" panose="02040503050406030204" pitchFamily="18" charset="0"/>
                      </a:rPr>
                      <m:t>−</m:t>
                    </m:r>
                    <m:r>
                      <a:rPr lang="en-US" sz="1800" b="1" i="1" smtClean="0">
                        <a:solidFill>
                          <a:srgbClr val="292929"/>
                        </a:solidFill>
                        <a:effectLst/>
                        <a:latin typeface="Cambria Math" panose="02040503050406030204" pitchFamily="18" charset="0"/>
                      </a:rPr>
                      <m:t>𝑷</m:t>
                    </m:r>
                    <m:d>
                      <m:dPr>
                        <m:ctrlPr>
                          <a:rPr lang="en-US" sz="1800" b="1" i="1" smtClean="0">
                            <a:solidFill>
                              <a:srgbClr val="292929"/>
                            </a:solidFill>
                            <a:effectLst/>
                            <a:latin typeface="Cambria Math" panose="02040503050406030204" pitchFamily="18" charset="0"/>
                          </a:rPr>
                        </m:ctrlPr>
                      </m:dPr>
                      <m:e>
                        <m:r>
                          <a:rPr lang="en-US" sz="1800" b="1" i="1" smtClean="0">
                            <a:solidFill>
                              <a:srgbClr val="292929"/>
                            </a:solidFill>
                            <a:effectLst/>
                            <a:latin typeface="Cambria Math" panose="02040503050406030204" pitchFamily="18" charset="0"/>
                          </a:rPr>
                          <m:t>𝒀𝒆𝒔</m:t>
                        </m:r>
                      </m:e>
                    </m:d>
                    <m:sSub>
                      <m:sSubPr>
                        <m:ctrlPr>
                          <a:rPr lang="en-US" sz="1800" b="1" i="1" smtClean="0">
                            <a:solidFill>
                              <a:srgbClr val="292929"/>
                            </a:solidFill>
                            <a:effectLst/>
                            <a:latin typeface="Cambria Math" panose="02040503050406030204" pitchFamily="18" charset="0"/>
                          </a:rPr>
                        </m:ctrlPr>
                      </m:sSubPr>
                      <m:e>
                        <m:r>
                          <a:rPr lang="en-US" sz="1800" b="1" i="1" smtClean="0">
                            <a:solidFill>
                              <a:srgbClr val="292929"/>
                            </a:solidFill>
                            <a:effectLst/>
                            <a:latin typeface="Cambria Math" panose="02040503050406030204" pitchFamily="18" charset="0"/>
                          </a:rPr>
                          <m:t>𝒍𝒐𝒈</m:t>
                        </m:r>
                      </m:e>
                      <m:sub>
                        <m:r>
                          <a:rPr lang="en-US" sz="1800" b="1" i="1" smtClean="0">
                            <a:solidFill>
                              <a:srgbClr val="292929"/>
                            </a:solidFill>
                            <a:effectLst/>
                            <a:latin typeface="Cambria Math" panose="02040503050406030204" pitchFamily="18" charset="0"/>
                          </a:rPr>
                          <m:t>𝟐</m:t>
                        </m:r>
                      </m:sub>
                    </m:sSub>
                    <m:r>
                      <a:rPr lang="en-US" sz="1800" b="1" i="1" smtClean="0">
                        <a:solidFill>
                          <a:srgbClr val="292929"/>
                        </a:solidFill>
                        <a:effectLst/>
                        <a:latin typeface="Cambria Math" panose="02040503050406030204" pitchFamily="18" charset="0"/>
                      </a:rPr>
                      <m:t>𝑷</m:t>
                    </m:r>
                    <m:d>
                      <m:dPr>
                        <m:ctrlPr>
                          <a:rPr lang="en-US" sz="1800" b="1" i="1" smtClean="0">
                            <a:solidFill>
                              <a:srgbClr val="292929"/>
                            </a:solidFill>
                            <a:effectLst/>
                            <a:latin typeface="Cambria Math" panose="02040503050406030204" pitchFamily="18" charset="0"/>
                          </a:rPr>
                        </m:ctrlPr>
                      </m:dPr>
                      <m:e>
                        <m:r>
                          <a:rPr lang="en-US" sz="1800" b="1" i="1" smtClean="0">
                            <a:solidFill>
                              <a:srgbClr val="292929"/>
                            </a:solidFill>
                            <a:effectLst/>
                            <a:latin typeface="Cambria Math" panose="02040503050406030204" pitchFamily="18" charset="0"/>
                          </a:rPr>
                          <m:t>𝒀𝒆𝒔</m:t>
                        </m:r>
                      </m:e>
                    </m:d>
                    <m:r>
                      <a:rPr lang="en-US" sz="1800" b="1" i="1">
                        <a:solidFill>
                          <a:srgbClr val="292929"/>
                        </a:solidFill>
                        <a:latin typeface="Cambria Math" panose="02040503050406030204" pitchFamily="18" charset="0"/>
                      </a:rPr>
                      <m:t>−</m:t>
                    </m:r>
                    <m:r>
                      <a:rPr lang="en-US" sz="1800" b="1" i="1">
                        <a:solidFill>
                          <a:srgbClr val="292929"/>
                        </a:solidFill>
                        <a:latin typeface="Cambria Math" panose="02040503050406030204" pitchFamily="18" charset="0"/>
                      </a:rPr>
                      <m:t>𝑷</m:t>
                    </m:r>
                    <m:d>
                      <m:dPr>
                        <m:ctrlPr>
                          <a:rPr lang="en-US" sz="1800" b="1" i="1">
                            <a:solidFill>
                              <a:srgbClr val="292929"/>
                            </a:solidFill>
                            <a:latin typeface="Cambria Math" panose="02040503050406030204" pitchFamily="18" charset="0"/>
                          </a:rPr>
                        </m:ctrlPr>
                      </m:dPr>
                      <m:e>
                        <m:r>
                          <a:rPr lang="en-US" sz="1800" b="1" i="1">
                            <a:solidFill>
                              <a:srgbClr val="292929"/>
                            </a:solidFill>
                            <a:latin typeface="Cambria Math" panose="02040503050406030204" pitchFamily="18" charset="0"/>
                          </a:rPr>
                          <m:t>𝑵𝒐</m:t>
                        </m:r>
                      </m:e>
                    </m:d>
                    <m:sSub>
                      <m:sSubPr>
                        <m:ctrlPr>
                          <a:rPr lang="en-US" sz="1800" b="1" i="1">
                            <a:solidFill>
                              <a:srgbClr val="292929"/>
                            </a:solidFill>
                            <a:latin typeface="Cambria Math" panose="02040503050406030204" pitchFamily="18" charset="0"/>
                          </a:rPr>
                        </m:ctrlPr>
                      </m:sSubPr>
                      <m:e>
                        <m:r>
                          <a:rPr lang="en-US" sz="1800" b="1" i="1">
                            <a:solidFill>
                              <a:srgbClr val="292929"/>
                            </a:solidFill>
                            <a:latin typeface="Cambria Math" panose="02040503050406030204" pitchFamily="18" charset="0"/>
                          </a:rPr>
                          <m:t>𝒍𝒐𝒈</m:t>
                        </m:r>
                      </m:e>
                      <m:sub>
                        <m:r>
                          <a:rPr lang="en-US" sz="1800" b="1" i="1">
                            <a:solidFill>
                              <a:srgbClr val="292929"/>
                            </a:solidFill>
                            <a:latin typeface="Cambria Math" panose="02040503050406030204" pitchFamily="18" charset="0"/>
                          </a:rPr>
                          <m:t>𝟐</m:t>
                        </m:r>
                      </m:sub>
                    </m:sSub>
                    <m:r>
                      <a:rPr lang="en-US" sz="1800" b="1" i="1">
                        <a:solidFill>
                          <a:srgbClr val="292929"/>
                        </a:solidFill>
                        <a:latin typeface="Cambria Math" panose="02040503050406030204" pitchFamily="18" charset="0"/>
                      </a:rPr>
                      <m:t>𝑷</m:t>
                    </m:r>
                    <m:d>
                      <m:dPr>
                        <m:ctrlPr>
                          <a:rPr lang="en-US" sz="1800" b="1" i="1">
                            <a:solidFill>
                              <a:srgbClr val="292929"/>
                            </a:solidFill>
                            <a:latin typeface="Cambria Math" panose="02040503050406030204" pitchFamily="18" charset="0"/>
                          </a:rPr>
                        </m:ctrlPr>
                      </m:dPr>
                      <m:e>
                        <m:r>
                          <a:rPr lang="en-US" sz="1800" b="1" i="1">
                            <a:solidFill>
                              <a:srgbClr val="292929"/>
                            </a:solidFill>
                            <a:latin typeface="Cambria Math" panose="02040503050406030204" pitchFamily="18" charset="0"/>
                          </a:rPr>
                          <m:t>𝑵𝒐</m:t>
                        </m:r>
                      </m:e>
                    </m:d>
                  </m:oMath>
                </a14:m>
                <a:endParaRPr lang="en-US" sz="1800" b="1" i="1" dirty="0">
                  <a:solidFill>
                    <a:srgbClr val="292929"/>
                  </a:solidFill>
                  <a:latin typeface="Cambria Math" panose="02040503050406030204" pitchFamily="18" charset="0"/>
                </a:endParaRPr>
              </a:p>
              <a:p>
                <a:pPr marL="914400" lvl="2" indent="0">
                  <a:buNone/>
                </a:pPr>
                <a14:m>
                  <m:oMathPara xmlns:m="http://schemas.openxmlformats.org/officeDocument/2006/math">
                    <m:oMathParaPr>
                      <m:jc m:val="left"/>
                    </m:oMathParaPr>
                    <m:oMath xmlns:m="http://schemas.openxmlformats.org/officeDocument/2006/math">
                      <m:r>
                        <a:rPr lang="en-US" sz="1800" b="0" i="1" smtClean="0">
                          <a:solidFill>
                            <a:srgbClr val="292929"/>
                          </a:solidFill>
                          <a:latin typeface="Cambria Math" panose="02040503050406030204" pitchFamily="18" charset="0"/>
                        </a:rPr>
                        <m:t>        =−</m:t>
                      </m:r>
                      <m:f>
                        <m:fPr>
                          <m:ctrlPr>
                            <a:rPr lang="en-US" sz="1800" b="0" i="1" smtClean="0">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2</m:t>
                          </m:r>
                        </m:num>
                        <m:den>
                          <m:r>
                            <a:rPr lang="en-US" sz="1800" b="0" i="1" smtClean="0">
                              <a:solidFill>
                                <a:srgbClr val="292929"/>
                              </a:solidFill>
                              <a:latin typeface="Cambria Math" panose="02040503050406030204" pitchFamily="18" charset="0"/>
                            </a:rPr>
                            <m:t>5</m:t>
                          </m:r>
                        </m:den>
                      </m:f>
                      <m:sSub>
                        <m:sSubPr>
                          <m:ctrlPr>
                            <a:rPr lang="en-US" sz="1800" b="0" i="1" smtClean="0">
                              <a:solidFill>
                                <a:srgbClr val="292929"/>
                              </a:solidFill>
                              <a:latin typeface="Cambria Math" panose="02040503050406030204" pitchFamily="18" charset="0"/>
                            </a:rPr>
                          </m:ctrlPr>
                        </m:sSubPr>
                        <m:e>
                          <m:r>
                            <a:rPr lang="en-US" sz="1800" i="1">
                              <a:solidFill>
                                <a:srgbClr val="292929"/>
                              </a:solidFill>
                              <a:latin typeface="Cambria Math" panose="02040503050406030204" pitchFamily="18" charset="0"/>
                            </a:rPr>
                            <m:t>𝑙𝑜𝑔</m:t>
                          </m:r>
                        </m:e>
                        <m:sub>
                          <m:r>
                            <a:rPr lang="en-US" sz="1800" b="0" i="1" smtClean="0">
                              <a:solidFill>
                                <a:srgbClr val="292929"/>
                              </a:solidFill>
                              <a:latin typeface="Cambria Math" panose="02040503050406030204" pitchFamily="18" charset="0"/>
                            </a:rPr>
                            <m:t>2</m:t>
                          </m:r>
                        </m:sub>
                      </m:sSub>
                      <m:d>
                        <m:dPr>
                          <m:ctrlPr>
                            <a:rPr lang="en-US" sz="1800" b="0" i="1" smtClean="0">
                              <a:solidFill>
                                <a:srgbClr val="292929"/>
                              </a:solidFill>
                              <a:latin typeface="Cambria Math" panose="02040503050406030204" pitchFamily="18" charset="0"/>
                            </a:rPr>
                          </m:ctrlPr>
                        </m:dPr>
                        <m:e>
                          <m:f>
                            <m:fPr>
                              <m:ctrlPr>
                                <a:rPr lang="en-US" sz="1800" b="0" i="1" smtClean="0">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2</m:t>
                              </m:r>
                            </m:num>
                            <m:den>
                              <m:r>
                                <a:rPr lang="en-US" sz="1800" b="0" i="1" smtClean="0">
                                  <a:solidFill>
                                    <a:srgbClr val="292929"/>
                                  </a:solidFill>
                                  <a:latin typeface="Cambria Math" panose="02040503050406030204" pitchFamily="18" charset="0"/>
                                </a:rPr>
                                <m:t>5</m:t>
                              </m:r>
                            </m:den>
                          </m:f>
                        </m:e>
                      </m:d>
                      <m:r>
                        <a:rPr lang="en-US" sz="1800" b="0" i="1" smtClean="0">
                          <a:solidFill>
                            <a:srgbClr val="292929"/>
                          </a:solidFill>
                          <a:latin typeface="Cambria Math" panose="02040503050406030204" pitchFamily="18" charset="0"/>
                        </a:rPr>
                        <m:t>−</m:t>
                      </m:r>
                      <m:f>
                        <m:fPr>
                          <m:ctrlPr>
                            <a:rPr lang="en-US" sz="1800" i="1">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3</m:t>
                          </m:r>
                        </m:num>
                        <m:den>
                          <m:r>
                            <a:rPr lang="en-US" sz="1800" b="0" i="1" smtClean="0">
                              <a:solidFill>
                                <a:srgbClr val="292929"/>
                              </a:solidFill>
                              <a:latin typeface="Cambria Math" panose="02040503050406030204" pitchFamily="18" charset="0"/>
                            </a:rPr>
                            <m:t>5</m:t>
                          </m:r>
                        </m:den>
                      </m:f>
                      <m:sSub>
                        <m:sSubPr>
                          <m:ctrlPr>
                            <a:rPr lang="en-US" sz="1800" i="1">
                              <a:solidFill>
                                <a:srgbClr val="292929"/>
                              </a:solidFill>
                              <a:latin typeface="Cambria Math" panose="02040503050406030204" pitchFamily="18" charset="0"/>
                            </a:rPr>
                          </m:ctrlPr>
                        </m:sSubPr>
                        <m:e>
                          <m:r>
                            <a:rPr lang="en-US" sz="1800" i="1">
                              <a:solidFill>
                                <a:srgbClr val="292929"/>
                              </a:solidFill>
                              <a:latin typeface="Cambria Math" panose="02040503050406030204" pitchFamily="18" charset="0"/>
                            </a:rPr>
                            <m:t>𝑙𝑜𝑔</m:t>
                          </m:r>
                        </m:e>
                        <m:sub>
                          <m:r>
                            <a:rPr lang="en-US" sz="1800" i="1">
                              <a:solidFill>
                                <a:srgbClr val="292929"/>
                              </a:solidFill>
                              <a:latin typeface="Cambria Math" panose="02040503050406030204" pitchFamily="18" charset="0"/>
                            </a:rPr>
                            <m:t>2</m:t>
                          </m:r>
                        </m:sub>
                      </m:sSub>
                      <m:d>
                        <m:dPr>
                          <m:ctrlPr>
                            <a:rPr lang="en-US" sz="1800" i="1">
                              <a:solidFill>
                                <a:srgbClr val="292929"/>
                              </a:solidFill>
                              <a:latin typeface="Cambria Math" panose="02040503050406030204" pitchFamily="18" charset="0"/>
                            </a:rPr>
                          </m:ctrlPr>
                        </m:dPr>
                        <m:e>
                          <m:f>
                            <m:fPr>
                              <m:ctrlPr>
                                <a:rPr lang="en-US" sz="1800" i="1">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3</m:t>
                              </m:r>
                            </m:num>
                            <m:den>
                              <m:r>
                                <a:rPr lang="en-US" sz="1800" b="0" i="1" smtClean="0">
                                  <a:solidFill>
                                    <a:srgbClr val="292929"/>
                                  </a:solidFill>
                                  <a:latin typeface="Cambria Math" panose="02040503050406030204" pitchFamily="18" charset="0"/>
                                </a:rPr>
                                <m:t>5</m:t>
                              </m:r>
                            </m:den>
                          </m:f>
                        </m:e>
                      </m:d>
                    </m:oMath>
                  </m:oMathPara>
                </a14:m>
                <a:endParaRPr lang="en-US" sz="1800" i="1" dirty="0">
                  <a:solidFill>
                    <a:srgbClr val="292929"/>
                  </a:solidFill>
                  <a:latin typeface="Cambria Math" panose="02040503050406030204" pitchFamily="18" charset="0"/>
                </a:endParaRPr>
              </a:p>
              <a:p>
                <a:pPr marL="914400" lvl="2" indent="0">
                  <a:buNone/>
                </a:pPr>
                <a:r>
                  <a:rPr lang="en-US" sz="1800" dirty="0">
                    <a:solidFill>
                      <a:srgbClr val="292929"/>
                    </a:solidFill>
                    <a:latin typeface="Cambria Math" panose="02040503050406030204" pitchFamily="18" charset="0"/>
                  </a:rPr>
                  <a:t>        = 0.971</a:t>
                </a:r>
              </a:p>
              <a:p>
                <a:pPr algn="l"/>
                <a:r>
                  <a:rPr lang="en-US" sz="1800" i="1" u="sng" dirty="0">
                    <a:solidFill>
                      <a:srgbClr val="292929"/>
                    </a:solidFill>
                    <a:latin typeface="charter"/>
                  </a:rPr>
                  <a:t>For Humidity: </a:t>
                </a:r>
              </a:p>
              <a:p>
                <a:pPr marL="0" indent="0">
                  <a:buNone/>
                </a:pPr>
                <a:r>
                  <a:rPr lang="en-US" sz="1800" i="1" u="sng" dirty="0" smtClean="0">
                    <a:solidFill>
                      <a:srgbClr val="C00000"/>
                    </a:solidFill>
                    <a:latin typeface="charter"/>
                  </a:rPr>
                  <a:t>Values(</a:t>
                </a:r>
                <a:r>
                  <a:rPr lang="en-US" sz="1800" i="1" u="sng" dirty="0">
                    <a:solidFill>
                      <a:srgbClr val="292929"/>
                    </a:solidFill>
                    <a:latin typeface="charter"/>
                  </a:rPr>
                  <a:t>Humidity</a:t>
                </a:r>
                <a:r>
                  <a:rPr lang="en-US" sz="1800" i="1" u="sng" dirty="0" smtClean="0">
                    <a:solidFill>
                      <a:srgbClr val="C00000"/>
                    </a:solidFill>
                    <a:latin typeface="charter"/>
                  </a:rPr>
                  <a:t>)= </a:t>
                </a:r>
                <a:r>
                  <a:rPr lang="en-US" sz="1800" i="1" u="sng" dirty="0">
                    <a:solidFill>
                      <a:srgbClr val="C00000"/>
                    </a:solidFill>
                    <a:latin typeface="charter"/>
                  </a:rPr>
                  <a:t>High, Normal</a:t>
                </a:r>
              </a:p>
              <a:p>
                <a:pPr algn="l"/>
                <a:r>
                  <a:rPr lang="en-US" sz="1600" dirty="0">
                    <a:solidFill>
                      <a:srgbClr val="292929"/>
                    </a:solidFill>
                    <a:latin typeface="charter"/>
                  </a:rPr>
                  <a:t>Entropy (</a:t>
                </a:r>
                <a:r>
                  <a:rPr lang="en-US" sz="1600" dirty="0" err="1">
                    <a:solidFill>
                      <a:srgbClr val="292929"/>
                    </a:solidFill>
                    <a:latin typeface="charter"/>
                  </a:rPr>
                  <a:t>S</a:t>
                </a:r>
                <a:r>
                  <a:rPr lang="en-US" sz="1600" baseline="-25000" dirty="0" err="1">
                    <a:solidFill>
                      <a:srgbClr val="292929"/>
                    </a:solidFill>
                    <a:latin typeface="charter"/>
                  </a:rPr>
                  <a:t>High</a:t>
                </a:r>
                <a:r>
                  <a:rPr lang="en-US" sz="1600" dirty="0">
                    <a:solidFill>
                      <a:srgbClr val="292929"/>
                    </a:solidFill>
                    <a:latin typeface="charter"/>
                  </a:rPr>
                  <a:t>) </a:t>
                </a:r>
                <a:r>
                  <a:rPr lang="en-US" sz="1600"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1600" i="1" smtClean="0">
                            <a:solidFill>
                              <a:srgbClr val="292929"/>
                            </a:solidFill>
                            <a:latin typeface="Cambria Math" panose="02040503050406030204" pitchFamily="18" charset="0"/>
                            <a:sym typeface="Wingdings" panose="05000000000000000000" pitchFamily="2" charset="2"/>
                          </a:rPr>
                        </m:ctrlPr>
                      </m:dPr>
                      <m:e>
                        <m:eqArr>
                          <m:eqArrPr>
                            <m:ctrlPr>
                              <a:rPr lang="en-US" sz="1600" i="1" smtClean="0">
                                <a:solidFill>
                                  <a:srgbClr val="292929"/>
                                </a:solidFill>
                                <a:latin typeface="Cambria Math" panose="02040503050406030204" pitchFamily="18" charset="0"/>
                                <a:sym typeface="Wingdings" panose="05000000000000000000" pitchFamily="2" charset="2"/>
                              </a:rPr>
                            </m:ctrlPr>
                          </m:eqArrPr>
                          <m:e>
                            <m:r>
                              <a:rPr lang="en-US" sz="1600" b="0" i="1" smtClean="0">
                                <a:solidFill>
                                  <a:srgbClr val="292929"/>
                                </a:solidFill>
                                <a:latin typeface="Cambria Math" panose="02040503050406030204" pitchFamily="18" charset="0"/>
                                <a:sym typeface="Wingdings" panose="05000000000000000000" pitchFamily="2" charset="2"/>
                              </a:rPr>
                              <m:t>0 ←</m:t>
                            </m:r>
                            <m:r>
                              <a:rPr lang="en-US" sz="1600" b="0" i="1" smtClean="0">
                                <a:solidFill>
                                  <a:srgbClr val="292929"/>
                                </a:solidFill>
                                <a:latin typeface="Cambria Math" panose="02040503050406030204" pitchFamily="18" charset="0"/>
                                <a:sym typeface="Wingdings" panose="05000000000000000000" pitchFamily="2" charset="2"/>
                              </a:rPr>
                              <m:t>𝑌𝑒𝑠</m:t>
                            </m:r>
                          </m:e>
                          <m:e>
                            <m:r>
                              <a:rPr lang="en-US" sz="1600" b="0" i="1" smtClean="0">
                                <a:solidFill>
                                  <a:srgbClr val="292929"/>
                                </a:solidFill>
                                <a:latin typeface="Cambria Math" panose="02040503050406030204" pitchFamily="18" charset="0"/>
                                <a:sym typeface="Wingdings" panose="05000000000000000000" pitchFamily="2" charset="2"/>
                              </a:rPr>
                              <m:t>3</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𝑁𝑜</m:t>
                            </m:r>
                          </m:e>
                        </m:eqArr>
                      </m:e>
                    </m:d>
                    <m:r>
                      <a:rPr lang="en-US" sz="1600" b="0" i="1" smtClean="0">
                        <a:solidFill>
                          <a:srgbClr val="292929"/>
                        </a:solidFill>
                        <a:latin typeface="Cambria Math" panose="02040503050406030204" pitchFamily="18" charset="0"/>
                        <a:sym typeface="Wingdings" panose="05000000000000000000" pitchFamily="2" charset="2"/>
                      </a:rPr>
                      <m:t>=</m:t>
                    </m:r>
                    <m:r>
                      <a:rPr lang="en-US" sz="1600" b="0" i="1">
                        <a:solidFill>
                          <a:srgbClr val="292929"/>
                        </a:solidFill>
                        <a:latin typeface="Cambria Math" panose="02040503050406030204" pitchFamily="18" charset="0"/>
                      </a:rPr>
                      <m:t>−</m:t>
                    </m:r>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0</m:t>
                        </m:r>
                      </m:num>
                      <m:den>
                        <m:r>
                          <a:rPr lang="en-US" sz="1600" b="0" i="1" smtClean="0">
                            <a:solidFill>
                              <a:srgbClr val="292929"/>
                            </a:solidFill>
                            <a:latin typeface="Cambria Math" panose="02040503050406030204" pitchFamily="18" charset="0"/>
                          </a:rPr>
                          <m:t>3</m:t>
                        </m:r>
                      </m:den>
                    </m:f>
                    <m:sSub>
                      <m:sSubPr>
                        <m:ctrlPr>
                          <a:rPr lang="en-US" sz="1600" i="1">
                            <a:solidFill>
                              <a:srgbClr val="292929"/>
                            </a:solidFill>
                            <a:latin typeface="Cambria Math" panose="02040503050406030204" pitchFamily="18" charset="0"/>
                          </a:rPr>
                        </m:ctrlPr>
                      </m:sSubPr>
                      <m:e>
                        <m:r>
                          <a:rPr lang="en-US" sz="1600" b="0" i="1">
                            <a:solidFill>
                              <a:srgbClr val="292929"/>
                            </a:solidFill>
                            <a:latin typeface="Cambria Math" panose="02040503050406030204" pitchFamily="18" charset="0"/>
                          </a:rPr>
                          <m:t>𝑙𝑜𝑔</m:t>
                        </m:r>
                      </m:e>
                      <m:sub>
                        <m:r>
                          <a:rPr lang="en-US" sz="1600" b="0" i="1">
                            <a:solidFill>
                              <a:srgbClr val="292929"/>
                            </a:solidFill>
                            <a:latin typeface="Cambria Math" panose="02040503050406030204" pitchFamily="18" charset="0"/>
                          </a:rPr>
                          <m:t>2</m:t>
                        </m:r>
                      </m:sub>
                    </m:sSub>
                    <m:d>
                      <m:dPr>
                        <m:ctrlPr>
                          <a:rPr lang="en-US" sz="1600" i="1">
                            <a:solidFill>
                              <a:srgbClr val="292929"/>
                            </a:solidFill>
                            <a:latin typeface="Cambria Math" panose="02040503050406030204" pitchFamily="18" charset="0"/>
                          </a:rPr>
                        </m:ctrlPr>
                      </m:dPr>
                      <m:e>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0</m:t>
                            </m:r>
                          </m:num>
                          <m:den>
                            <m:r>
                              <a:rPr lang="en-US" sz="1600" b="0" i="1" smtClean="0">
                                <a:solidFill>
                                  <a:srgbClr val="292929"/>
                                </a:solidFill>
                                <a:latin typeface="Cambria Math" panose="02040503050406030204" pitchFamily="18" charset="0"/>
                              </a:rPr>
                              <m:t>3</m:t>
                            </m:r>
                          </m:den>
                        </m:f>
                      </m:e>
                    </m:d>
                    <m:r>
                      <a:rPr lang="en-US" sz="1600" b="0" i="1">
                        <a:solidFill>
                          <a:srgbClr val="292929"/>
                        </a:solidFill>
                        <a:latin typeface="Cambria Math" panose="02040503050406030204" pitchFamily="18" charset="0"/>
                      </a:rPr>
                      <m:t>−</m:t>
                    </m:r>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3</m:t>
                        </m:r>
                      </m:num>
                      <m:den>
                        <m:r>
                          <a:rPr lang="en-US" sz="1600" b="0" i="1" smtClean="0">
                            <a:solidFill>
                              <a:srgbClr val="292929"/>
                            </a:solidFill>
                            <a:latin typeface="Cambria Math" panose="02040503050406030204" pitchFamily="18" charset="0"/>
                          </a:rPr>
                          <m:t>3</m:t>
                        </m:r>
                      </m:den>
                    </m:f>
                    <m:sSub>
                      <m:sSubPr>
                        <m:ctrlPr>
                          <a:rPr lang="en-US" sz="1600" i="1">
                            <a:solidFill>
                              <a:srgbClr val="292929"/>
                            </a:solidFill>
                            <a:latin typeface="Cambria Math" panose="02040503050406030204" pitchFamily="18" charset="0"/>
                          </a:rPr>
                        </m:ctrlPr>
                      </m:sSubPr>
                      <m:e>
                        <m:r>
                          <a:rPr lang="en-US" sz="1600" b="0" i="1">
                            <a:solidFill>
                              <a:srgbClr val="292929"/>
                            </a:solidFill>
                            <a:latin typeface="Cambria Math" panose="02040503050406030204" pitchFamily="18" charset="0"/>
                          </a:rPr>
                          <m:t>𝑙𝑜𝑔</m:t>
                        </m:r>
                      </m:e>
                      <m:sub>
                        <m:r>
                          <a:rPr lang="en-US" sz="1600" b="0" i="1">
                            <a:solidFill>
                              <a:srgbClr val="292929"/>
                            </a:solidFill>
                            <a:latin typeface="Cambria Math" panose="02040503050406030204" pitchFamily="18" charset="0"/>
                          </a:rPr>
                          <m:t>2</m:t>
                        </m:r>
                      </m:sub>
                    </m:sSub>
                    <m:d>
                      <m:dPr>
                        <m:ctrlPr>
                          <a:rPr lang="en-US" sz="1600" i="1">
                            <a:solidFill>
                              <a:srgbClr val="292929"/>
                            </a:solidFill>
                            <a:latin typeface="Cambria Math" panose="02040503050406030204" pitchFamily="18" charset="0"/>
                          </a:rPr>
                        </m:ctrlPr>
                      </m:dPr>
                      <m:e>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3</m:t>
                            </m:r>
                          </m:num>
                          <m:den>
                            <m:r>
                              <a:rPr lang="en-US" sz="1600" b="0" i="1" smtClean="0">
                                <a:solidFill>
                                  <a:srgbClr val="292929"/>
                                </a:solidFill>
                                <a:latin typeface="Cambria Math" panose="02040503050406030204" pitchFamily="18" charset="0"/>
                              </a:rPr>
                              <m:t>3</m:t>
                            </m:r>
                          </m:den>
                        </m:f>
                      </m:e>
                    </m:d>
                    <m:r>
                      <a:rPr lang="en-US" sz="1600" b="0" i="1" smtClean="0">
                        <a:solidFill>
                          <a:srgbClr val="292929"/>
                        </a:solidFill>
                        <a:latin typeface="Cambria Math" panose="02040503050406030204" pitchFamily="18" charset="0"/>
                      </a:rPr>
                      <m:t>=0</m:t>
                    </m:r>
                  </m:oMath>
                </a14:m>
                <a:endParaRPr lang="en-US" sz="1600" dirty="0">
                  <a:solidFill>
                    <a:srgbClr val="292929"/>
                  </a:solidFill>
                  <a:latin typeface="charter"/>
                </a:endParaRPr>
              </a:p>
              <a:p>
                <a:pPr algn="l"/>
                <a:r>
                  <a:rPr lang="en-US" sz="1600" dirty="0">
                    <a:solidFill>
                      <a:srgbClr val="292929"/>
                    </a:solidFill>
                    <a:latin typeface="charter"/>
                  </a:rPr>
                  <a:t>Entropy (</a:t>
                </a:r>
                <a:r>
                  <a:rPr lang="en-US" sz="1600" dirty="0" err="1">
                    <a:solidFill>
                      <a:srgbClr val="292929"/>
                    </a:solidFill>
                    <a:latin typeface="charter"/>
                  </a:rPr>
                  <a:t>S</a:t>
                </a:r>
                <a:r>
                  <a:rPr lang="en-US" sz="1600" baseline="-25000" dirty="0" err="1">
                    <a:solidFill>
                      <a:srgbClr val="292929"/>
                    </a:solidFill>
                    <a:latin typeface="charter"/>
                  </a:rPr>
                  <a:t>Normal</a:t>
                </a:r>
                <a:r>
                  <a:rPr lang="en-US" sz="1600" dirty="0">
                    <a:solidFill>
                      <a:srgbClr val="292929"/>
                    </a:solidFill>
                    <a:latin typeface="charter"/>
                  </a:rPr>
                  <a:t>) </a:t>
                </a:r>
                <a:r>
                  <a:rPr lang="en-US" sz="1600"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1600" i="1" smtClean="0">
                            <a:solidFill>
                              <a:srgbClr val="292929"/>
                            </a:solidFill>
                            <a:latin typeface="Cambria Math" panose="02040503050406030204" pitchFamily="18" charset="0"/>
                            <a:sym typeface="Wingdings" panose="05000000000000000000" pitchFamily="2" charset="2"/>
                          </a:rPr>
                        </m:ctrlPr>
                      </m:dPr>
                      <m:e>
                        <m:eqArr>
                          <m:eqArrPr>
                            <m:ctrlPr>
                              <a:rPr lang="en-US" sz="1600" i="1" smtClean="0">
                                <a:solidFill>
                                  <a:srgbClr val="292929"/>
                                </a:solidFill>
                                <a:latin typeface="Cambria Math" panose="02040503050406030204" pitchFamily="18" charset="0"/>
                                <a:sym typeface="Wingdings" panose="05000000000000000000" pitchFamily="2" charset="2"/>
                              </a:rPr>
                            </m:ctrlPr>
                          </m:eqArrPr>
                          <m:e>
                            <m:r>
                              <a:rPr lang="en-US" sz="1600" b="0" i="1" smtClean="0">
                                <a:solidFill>
                                  <a:srgbClr val="292929"/>
                                </a:solidFill>
                                <a:latin typeface="Cambria Math" panose="02040503050406030204" pitchFamily="18" charset="0"/>
                                <a:sym typeface="Wingdings" panose="05000000000000000000" pitchFamily="2" charset="2"/>
                              </a:rPr>
                              <m:t>2 ←</m:t>
                            </m:r>
                            <m:r>
                              <a:rPr lang="en-US" sz="1600" b="0" i="1" smtClean="0">
                                <a:solidFill>
                                  <a:srgbClr val="292929"/>
                                </a:solidFill>
                                <a:latin typeface="Cambria Math" panose="02040503050406030204" pitchFamily="18" charset="0"/>
                                <a:sym typeface="Wingdings" panose="05000000000000000000" pitchFamily="2" charset="2"/>
                              </a:rPr>
                              <m:t>𝑌𝑒𝑠</m:t>
                            </m:r>
                          </m:e>
                          <m:e>
                            <m:r>
                              <a:rPr lang="en-US" sz="1600" b="0" i="1" smtClean="0">
                                <a:solidFill>
                                  <a:srgbClr val="292929"/>
                                </a:solidFill>
                                <a:latin typeface="Cambria Math" panose="02040503050406030204" pitchFamily="18" charset="0"/>
                                <a:sym typeface="Wingdings" panose="05000000000000000000" pitchFamily="2" charset="2"/>
                              </a:rPr>
                              <m:t>0</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𝑁𝑜</m:t>
                            </m:r>
                          </m:e>
                        </m:eqArr>
                      </m:e>
                    </m:d>
                    <m:r>
                      <a:rPr lang="en-US" sz="1600" b="0" i="1" smtClean="0">
                        <a:solidFill>
                          <a:srgbClr val="292929"/>
                        </a:solidFill>
                        <a:latin typeface="Cambria Math" panose="02040503050406030204" pitchFamily="18" charset="0"/>
                        <a:sym typeface="Wingdings" panose="05000000000000000000" pitchFamily="2" charset="2"/>
                      </a:rPr>
                      <m:t>=</m:t>
                    </m:r>
                    <m:r>
                      <a:rPr lang="en-US" sz="1600" b="0" i="0" smtClean="0">
                        <a:solidFill>
                          <a:srgbClr val="292929"/>
                        </a:solidFill>
                        <a:latin typeface="Cambria Math" panose="02040503050406030204" pitchFamily="18" charset="0"/>
                        <a:sym typeface="Wingdings" panose="05000000000000000000" pitchFamily="2" charset="2"/>
                      </a:rPr>
                      <m:t>0</m:t>
                    </m:r>
                  </m:oMath>
                </a14:m>
                <a:endParaRPr lang="pt-BR" sz="1600" i="0" dirty="0">
                  <a:solidFill>
                    <a:srgbClr val="292929"/>
                  </a:solidFill>
                  <a:effectLst/>
                  <a:latin typeface="charter"/>
                </a:endParaRPr>
              </a:p>
            </p:txBody>
          </p:sp>
        </mc:Choice>
        <mc:Fallback xmlns="">
          <p:sp>
            <p:nvSpPr>
              <p:cNvPr id="3" name="Content Placeholder 2">
                <a:extLst>
                  <a:ext uri="{FF2B5EF4-FFF2-40B4-BE49-F238E27FC236}">
                    <a16:creationId xmlns="" xmlns:a16="http://schemas.microsoft.com/office/drawing/2014/main" xmlns:a14="http://schemas.microsoft.com/office/drawing/2010/main" id="{DD8FD1ED-FA5D-3CF9-8F5F-4884BF87EB51}"/>
                  </a:ext>
                </a:extLst>
              </p:cNvPr>
              <p:cNvSpPr>
                <a:spLocks noGrp="1" noRot="1" noChangeAspect="1" noMove="1" noResize="1" noEditPoints="1" noAdjustHandles="1" noChangeArrowheads="1" noChangeShapeType="1" noTextEdit="1"/>
              </p:cNvSpPr>
              <p:nvPr>
                <p:ph idx="1"/>
              </p:nvPr>
            </p:nvSpPr>
            <p:spPr>
              <a:blipFill rotWithShape="0">
                <a:blip r:embed="rId2"/>
                <a:stretch>
                  <a:fillRect l="-44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xmlns="" id="{5ADE579C-5E77-234E-10D2-6ED7A15DB14E}"/>
              </a:ext>
            </a:extLst>
          </p:cNvPr>
          <p:cNvSpPr>
            <a:spLocks noGrp="1"/>
          </p:cNvSpPr>
          <p:nvPr>
            <p:ph type="dt" sz="half" idx="10"/>
          </p:nvPr>
        </p:nvSpPr>
        <p:spPr/>
        <p:txBody>
          <a:bodyPr/>
          <a:lstStyle/>
          <a:p>
            <a:fld id="{EDE3AE94-FBBE-4283-837A-3E80D8E8DEC3}" type="datetime1">
              <a:rPr lang="en-US" smtClean="0"/>
              <a:t>3/2/2024</a:t>
            </a:fld>
            <a:endParaRPr lang="en-US"/>
          </a:p>
        </p:txBody>
      </p:sp>
      <p:sp>
        <p:nvSpPr>
          <p:cNvPr id="5" name="Footer Placeholder 4">
            <a:extLst>
              <a:ext uri="{FF2B5EF4-FFF2-40B4-BE49-F238E27FC236}">
                <a16:creationId xmlns:a16="http://schemas.microsoft.com/office/drawing/2014/main" xmlns="" id="{63852CB2-8836-B727-40D1-682AF74A25C3}"/>
              </a:ext>
            </a:extLst>
          </p:cNvPr>
          <p:cNvSpPr>
            <a:spLocks noGrp="1"/>
          </p:cNvSpPr>
          <p:nvPr>
            <p:ph type="ftr" sz="quarter" idx="11"/>
          </p:nvPr>
        </p:nvSpPr>
        <p:spPr/>
        <p:txBody>
          <a:bodyPr/>
          <a:lstStyle/>
          <a:p>
            <a:r>
              <a:rPr lang="en-US" dirty="0"/>
              <a:t>DT</a:t>
            </a:r>
          </a:p>
        </p:txBody>
      </p:sp>
      <p:sp>
        <p:nvSpPr>
          <p:cNvPr id="6" name="Slide Number Placeholder 5">
            <a:extLst>
              <a:ext uri="{FF2B5EF4-FFF2-40B4-BE49-F238E27FC236}">
                <a16:creationId xmlns:a16="http://schemas.microsoft.com/office/drawing/2014/main" xmlns="" id="{617657D6-6904-1296-1D32-7B3C1D7B6D8D}"/>
              </a:ext>
            </a:extLst>
          </p:cNvPr>
          <p:cNvSpPr>
            <a:spLocks noGrp="1"/>
          </p:cNvSpPr>
          <p:nvPr>
            <p:ph type="sldNum" sz="quarter" idx="12"/>
          </p:nvPr>
        </p:nvSpPr>
        <p:spPr/>
        <p:txBody>
          <a:bodyPr/>
          <a:lstStyle/>
          <a:p>
            <a:fld id="{07CE569E-9B7C-4CB9-AB80-C0841F922CFF}" type="slidenum">
              <a:rPr lang="en-US" smtClean="0"/>
              <a:pPr/>
              <a:t>45</a:t>
            </a:fld>
            <a:endParaRPr lang="en-US" b="1"/>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xmlns="" id="{7FCC34B8-71C8-8A35-EB85-3D0DB95A1BBD}"/>
                  </a:ext>
                </a:extLst>
              </p:cNvPr>
              <p:cNvSpPr txBox="1">
                <a:spLocks/>
              </p:cNvSpPr>
              <p:nvPr/>
            </p:nvSpPr>
            <p:spPr>
              <a:xfrm>
                <a:off x="4954575" y="4036505"/>
                <a:ext cx="7384639" cy="2319844"/>
              </a:xfrm>
              <a:prstGeom prst="rect">
                <a:avLst/>
              </a:prstGeom>
            </p:spPr>
            <p:txBody>
              <a:bodyPr vert="horz" lIns="91440" tIns="45720" rIns="91440" bIns="45720" rtlCol="0">
                <a:normAutofit fontScale="70000" lnSpcReduction="20000"/>
              </a:bodyPr>
              <a:lstStyle>
                <a:lvl1pPr marL="228600" indent="-228600" algn="just" defTabSz="914400" rtl="0" eaLnBrk="1" latinLnBrk="0" hangingPunct="1">
                  <a:lnSpc>
                    <a:spcPct val="125000"/>
                  </a:lnSpc>
                  <a:spcBef>
                    <a:spcPts val="1000"/>
                  </a:spcBef>
                  <a:buFont typeface="Arial" panose="020B0604020202020204" pitchFamily="34" charset="0"/>
                  <a:buChar char="•"/>
                  <a:defRPr sz="2800" kern="1200">
                    <a:solidFill>
                      <a:schemeClr val="bg1">
                        <a:alpha val="70000"/>
                      </a:schemeClr>
                    </a:solidFill>
                    <a:latin typeface="Sitka Subheading (Headings)"/>
                    <a:ea typeface="+mn-ea"/>
                    <a:cs typeface="+mn-cs"/>
                  </a:defRPr>
                </a:lvl1pPr>
                <a:lvl2pPr marL="685800" indent="-228600" algn="just" defTabSz="914400" rtl="0" eaLnBrk="1" latinLnBrk="0" hangingPunct="1">
                  <a:lnSpc>
                    <a:spcPct val="125000"/>
                  </a:lnSpc>
                  <a:spcBef>
                    <a:spcPts val="500"/>
                  </a:spcBef>
                  <a:buFont typeface="Arial" panose="020B0604020202020204" pitchFamily="34" charset="0"/>
                  <a:buChar char="•"/>
                  <a:defRPr sz="2400" kern="1200">
                    <a:solidFill>
                      <a:schemeClr val="bg1">
                        <a:alpha val="70000"/>
                      </a:schemeClr>
                    </a:solidFill>
                    <a:latin typeface="Sitka Subheading (Headings)"/>
                    <a:ea typeface="+mn-ea"/>
                    <a:cs typeface="+mn-cs"/>
                  </a:defRPr>
                </a:lvl2pPr>
                <a:lvl3pPr marL="1143000" indent="-228600" algn="just" defTabSz="914400" rtl="0" eaLnBrk="1" latinLnBrk="0" hangingPunct="1">
                  <a:lnSpc>
                    <a:spcPct val="125000"/>
                  </a:lnSpc>
                  <a:spcBef>
                    <a:spcPts val="500"/>
                  </a:spcBef>
                  <a:buFont typeface="Arial" panose="020B0604020202020204" pitchFamily="34" charset="0"/>
                  <a:buChar char="•"/>
                  <a:defRPr sz="2000" kern="1200">
                    <a:solidFill>
                      <a:schemeClr val="bg1">
                        <a:alpha val="70000"/>
                      </a:schemeClr>
                    </a:solidFill>
                    <a:latin typeface="Sitka Subheading (Headings)"/>
                    <a:ea typeface="+mn-ea"/>
                    <a:cs typeface="+mn-cs"/>
                  </a:defRPr>
                </a:lvl3pPr>
                <a:lvl4pPr marL="16002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4pPr>
                <a:lvl5pPr marL="20574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solidFill>
                            <a:srgbClr val="FF0000">
                              <a:alpha val="70000"/>
                            </a:srgbClr>
                          </a:solidFill>
                          <a:latin typeface="Cambria Math" panose="02040503050406030204" pitchFamily="18" charset="0"/>
                        </a:rPr>
                        <m:t>𝐺𝑎𝑖𝑛</m:t>
                      </m:r>
                      <m:d>
                        <m:dPr>
                          <m:ctrlPr>
                            <a:rPr lang="en-US" sz="2400" i="1" smtClean="0">
                              <a:solidFill>
                                <a:srgbClr val="FF0000">
                                  <a:alpha val="70000"/>
                                </a:srgbClr>
                              </a:solidFill>
                              <a:latin typeface="Cambria Math" panose="02040503050406030204" pitchFamily="18" charset="0"/>
                            </a:rPr>
                          </m:ctrlPr>
                        </m:dPr>
                        <m:e>
                          <m:r>
                            <a:rPr lang="en-US" sz="2400" i="1" smtClean="0">
                              <a:solidFill>
                                <a:srgbClr val="FF0000">
                                  <a:alpha val="70000"/>
                                </a:srgbClr>
                              </a:solidFill>
                              <a:latin typeface="Cambria Math" panose="02040503050406030204" pitchFamily="18" charset="0"/>
                            </a:rPr>
                            <m:t>𝑆</m:t>
                          </m:r>
                          <m:r>
                            <a:rPr lang="en-US" sz="240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𝐻𝑢𝑚𝑖𝑑𝑖𝑡𝑦</m:t>
                          </m:r>
                        </m:e>
                      </m:d>
                      <m:r>
                        <a:rPr lang="en-US" sz="240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𝐻</m:t>
                      </m:r>
                      <m:r>
                        <a:rPr lang="en-US" sz="2400" b="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𝑠</m:t>
                      </m:r>
                      <m:r>
                        <a:rPr lang="en-US" sz="2400" b="0" i="1" smtClean="0">
                          <a:solidFill>
                            <a:srgbClr val="FF0000">
                              <a:alpha val="70000"/>
                            </a:srgbClr>
                          </a:solidFill>
                          <a:latin typeface="Cambria Math" panose="02040503050406030204" pitchFamily="18" charset="0"/>
                        </a:rPr>
                        <m:t>)−</m:t>
                      </m:r>
                      <m:nary>
                        <m:naryPr>
                          <m:chr m:val="∑"/>
                          <m:supHide m:val="on"/>
                          <m:ctrlPr>
                            <a:rPr lang="en-US" sz="2400" i="1" smtClean="0">
                              <a:solidFill>
                                <a:srgbClr val="FF0000">
                                  <a:alpha val="70000"/>
                                </a:srgbClr>
                              </a:solidFill>
                              <a:latin typeface="Cambria Math" panose="02040503050406030204" pitchFamily="18" charset="0"/>
                            </a:rPr>
                          </m:ctrlPr>
                        </m:naryPr>
                        <m:sub>
                          <m:r>
                            <m:rPr>
                              <m:brk m:alnAt="7"/>
                            </m:rPr>
                            <a:rPr lang="en-US" sz="2400" i="1" smtClean="0">
                              <a:solidFill>
                                <a:srgbClr val="FF0000">
                                  <a:alpha val="70000"/>
                                </a:srgbClr>
                              </a:solidFill>
                              <a:latin typeface="Cambria Math" panose="02040503050406030204" pitchFamily="18" charset="0"/>
                            </a:rPr>
                            <m:t>𝑣</m:t>
                          </m:r>
                          <m:r>
                            <a:rPr lang="en-US" sz="2400" i="1" smtClean="0">
                              <a:solidFill>
                                <a:srgbClr val="FF0000">
                                  <a:alpha val="70000"/>
                                </a:srgbClr>
                              </a:solidFill>
                              <a:latin typeface="Cambria Math" panose="02040503050406030204" pitchFamily="18" charset="0"/>
                              <a:ea typeface="Cambria Math" panose="02040503050406030204" pitchFamily="18" charset="0"/>
                            </a:rPr>
                            <m:t>∈</m:t>
                          </m:r>
                          <m:d>
                            <m:dPr>
                              <m:ctrlPr>
                                <a:rPr lang="en-US" sz="2400" i="1" smtClean="0">
                                  <a:solidFill>
                                    <a:srgbClr val="FF0000">
                                      <a:alpha val="70000"/>
                                    </a:srgbClr>
                                  </a:solidFill>
                                  <a:latin typeface="Cambria Math" panose="02040503050406030204" pitchFamily="18" charset="0"/>
                                  <a:ea typeface="Cambria Math" panose="02040503050406030204" pitchFamily="18" charset="0"/>
                                </a:rPr>
                              </m:ctrlPr>
                            </m:dPr>
                            <m:e>
                              <m:r>
                                <a:rPr lang="en-US" sz="2400" b="0" i="1" smtClean="0">
                                  <a:solidFill>
                                    <a:srgbClr val="FF0000">
                                      <a:alpha val="70000"/>
                                    </a:srgbClr>
                                  </a:solidFill>
                                  <a:latin typeface="Cambria Math" panose="02040503050406030204" pitchFamily="18" charset="0"/>
                                  <a:ea typeface="Cambria Math" panose="02040503050406030204" pitchFamily="18" charset="0"/>
                                </a:rPr>
                                <m:t>𝐻𝑖𝑔h</m:t>
                              </m:r>
                              <m:r>
                                <a:rPr lang="en-US" sz="2400" b="0" i="1" smtClean="0">
                                  <a:solidFill>
                                    <a:srgbClr val="FF0000">
                                      <a:alpha val="70000"/>
                                    </a:srgbClr>
                                  </a:solidFill>
                                  <a:latin typeface="Cambria Math" panose="02040503050406030204" pitchFamily="18" charset="0"/>
                                  <a:ea typeface="Cambria Math" panose="02040503050406030204" pitchFamily="18" charset="0"/>
                                </a:rPr>
                                <m:t> </m:t>
                              </m:r>
                              <m:r>
                                <a:rPr lang="en-US" sz="2400" b="0" i="1" smtClean="0">
                                  <a:solidFill>
                                    <a:srgbClr val="FF0000">
                                      <a:alpha val="70000"/>
                                    </a:srgbClr>
                                  </a:solidFill>
                                  <a:latin typeface="Cambria Math" panose="02040503050406030204" pitchFamily="18" charset="0"/>
                                  <a:ea typeface="Cambria Math" panose="02040503050406030204" pitchFamily="18" charset="0"/>
                                </a:rPr>
                                <m:t>𝑁𝑜𝑟𝑚𝑎𝑙</m:t>
                              </m:r>
                            </m:e>
                          </m:d>
                        </m:sub>
                        <m:sup/>
                        <m:e>
                          <m:f>
                            <m:fPr>
                              <m:ctrlPr>
                                <a:rPr lang="en-US" sz="2400" i="1" smtClean="0">
                                  <a:solidFill>
                                    <a:srgbClr val="FF0000">
                                      <a:alpha val="70000"/>
                                    </a:srgbClr>
                                  </a:solidFill>
                                  <a:latin typeface="Cambria Math" panose="02040503050406030204" pitchFamily="18" charset="0"/>
                                </a:rPr>
                              </m:ctrlPr>
                            </m:fPr>
                            <m:num>
                              <m:d>
                                <m:dPr>
                                  <m:begChr m:val="|"/>
                                  <m:endChr m:val="|"/>
                                  <m:ctrlPr>
                                    <a:rPr lang="en-US" sz="2400" i="1" smtClean="0">
                                      <a:solidFill>
                                        <a:srgbClr val="FF0000">
                                          <a:alpha val="70000"/>
                                        </a:srgbClr>
                                      </a:solidFill>
                                      <a:latin typeface="Cambria Math" panose="02040503050406030204" pitchFamily="18" charset="0"/>
                                    </a:rPr>
                                  </m:ctrlPr>
                                </m:dPr>
                                <m:e>
                                  <m:sSub>
                                    <m:sSubPr>
                                      <m:ctrlPr>
                                        <a:rPr lang="en-US" sz="2400" i="1" smtClean="0">
                                          <a:solidFill>
                                            <a:srgbClr val="FF0000">
                                              <a:alpha val="70000"/>
                                            </a:srgbClr>
                                          </a:solidFill>
                                          <a:latin typeface="Cambria Math" panose="02040503050406030204" pitchFamily="18" charset="0"/>
                                        </a:rPr>
                                      </m:ctrlPr>
                                    </m:sSubPr>
                                    <m:e>
                                      <m:r>
                                        <a:rPr lang="en-US" sz="2400" i="1" smtClean="0">
                                          <a:solidFill>
                                            <a:srgbClr val="FF0000">
                                              <a:alpha val="70000"/>
                                            </a:srgbClr>
                                          </a:solidFill>
                                          <a:latin typeface="Cambria Math" panose="02040503050406030204" pitchFamily="18" charset="0"/>
                                        </a:rPr>
                                        <m:t>𝑆</m:t>
                                      </m:r>
                                    </m:e>
                                    <m:sub>
                                      <m:r>
                                        <a:rPr lang="en-US" sz="2400" i="1" smtClean="0">
                                          <a:solidFill>
                                            <a:srgbClr val="FF0000">
                                              <a:alpha val="70000"/>
                                            </a:srgbClr>
                                          </a:solidFill>
                                          <a:latin typeface="Cambria Math" panose="02040503050406030204" pitchFamily="18" charset="0"/>
                                        </a:rPr>
                                        <m:t>𝑣</m:t>
                                      </m:r>
                                    </m:sub>
                                  </m:sSub>
                                </m:e>
                              </m:d>
                            </m:num>
                            <m:den>
                              <m:d>
                                <m:dPr>
                                  <m:begChr m:val="|"/>
                                  <m:endChr m:val="|"/>
                                  <m:ctrlPr>
                                    <a:rPr lang="en-US" sz="2400" i="1" smtClean="0">
                                      <a:solidFill>
                                        <a:srgbClr val="FF0000">
                                          <a:alpha val="70000"/>
                                        </a:srgbClr>
                                      </a:solidFill>
                                      <a:latin typeface="Cambria Math" panose="02040503050406030204" pitchFamily="18" charset="0"/>
                                    </a:rPr>
                                  </m:ctrlPr>
                                </m:dPr>
                                <m:e>
                                  <m:r>
                                    <a:rPr lang="en-US" sz="2400" i="1" smtClean="0">
                                      <a:solidFill>
                                        <a:srgbClr val="FF0000">
                                          <a:alpha val="70000"/>
                                        </a:srgbClr>
                                      </a:solidFill>
                                      <a:latin typeface="Cambria Math" panose="02040503050406030204" pitchFamily="18" charset="0"/>
                                    </a:rPr>
                                    <m:t>𝑆</m:t>
                                  </m:r>
                                </m:e>
                              </m:d>
                            </m:den>
                          </m:f>
                          <m:r>
                            <a:rPr lang="en-US" sz="2400" i="1" smtClean="0">
                              <a:solidFill>
                                <a:srgbClr val="FF0000">
                                  <a:alpha val="70000"/>
                                </a:srgbClr>
                              </a:solidFill>
                              <a:latin typeface="Cambria Math" panose="02040503050406030204" pitchFamily="18" charset="0"/>
                            </a:rPr>
                            <m:t>𝐸𝑛𝑡𝑟𝑜𝑝𝑦</m:t>
                          </m:r>
                          <m:d>
                            <m:dPr>
                              <m:ctrlPr>
                                <a:rPr lang="en-US" sz="2400" i="1" smtClean="0">
                                  <a:solidFill>
                                    <a:srgbClr val="FF0000">
                                      <a:alpha val="70000"/>
                                    </a:srgbClr>
                                  </a:solidFill>
                                  <a:latin typeface="Cambria Math" panose="02040503050406030204" pitchFamily="18" charset="0"/>
                                </a:rPr>
                              </m:ctrlPr>
                            </m:dPr>
                            <m:e>
                              <m:sSub>
                                <m:sSubPr>
                                  <m:ctrlPr>
                                    <a:rPr lang="en-US" sz="2400" i="1" smtClean="0">
                                      <a:solidFill>
                                        <a:srgbClr val="FF0000">
                                          <a:alpha val="70000"/>
                                        </a:srgbClr>
                                      </a:solidFill>
                                      <a:latin typeface="Cambria Math" panose="02040503050406030204" pitchFamily="18" charset="0"/>
                                    </a:rPr>
                                  </m:ctrlPr>
                                </m:sSubPr>
                                <m:e>
                                  <m:r>
                                    <a:rPr lang="en-US" sz="2400" i="1" smtClean="0">
                                      <a:solidFill>
                                        <a:srgbClr val="FF0000">
                                          <a:alpha val="70000"/>
                                        </a:srgbClr>
                                      </a:solidFill>
                                      <a:latin typeface="Cambria Math" panose="02040503050406030204" pitchFamily="18" charset="0"/>
                                    </a:rPr>
                                    <m:t>𝑆</m:t>
                                  </m:r>
                                </m:e>
                                <m:sub>
                                  <m:r>
                                    <a:rPr lang="en-US" sz="2400" i="1" smtClean="0">
                                      <a:solidFill>
                                        <a:srgbClr val="FF0000">
                                          <a:alpha val="70000"/>
                                        </a:srgbClr>
                                      </a:solidFill>
                                      <a:latin typeface="Cambria Math" panose="02040503050406030204" pitchFamily="18" charset="0"/>
                                    </a:rPr>
                                    <m:t>𝑣</m:t>
                                  </m:r>
                                </m:sub>
                              </m:sSub>
                            </m:e>
                          </m:d>
                        </m:e>
                      </m:nary>
                    </m:oMath>
                  </m:oMathPara>
                </a14:m>
                <a:endParaRPr lang="en-US" sz="2400" dirty="0"/>
              </a:p>
              <a:p>
                <a:pPr marL="0" indent="0" algn="l">
                  <a:buNone/>
                </a:pPr>
                <a:r>
                  <a:rPr lang="en-US" sz="2400" dirty="0">
                    <a:sym typeface="Wingdings" panose="05000000000000000000" pitchFamily="2" charset="2"/>
                  </a:rPr>
                  <a:t> </a:t>
                </a:r>
                <a14:m>
                  <m:oMath xmlns:m="http://schemas.openxmlformats.org/officeDocument/2006/math">
                    <m:r>
                      <m:rPr>
                        <m:nor/>
                      </m:rPr>
                      <a:rPr lang="en-US" sz="2400" dirty="0"/>
                      <m:t>G</m:t>
                    </m:r>
                    <m:r>
                      <m:rPr>
                        <m:nor/>
                      </m:rPr>
                      <a:rPr lang="en-US" sz="2400" dirty="0" smtClean="0"/>
                      <m:t>ain</m:t>
                    </m:r>
                    <m:r>
                      <m:rPr>
                        <m:nor/>
                      </m:rPr>
                      <a:rPr lang="en-US" sz="2400" dirty="0"/>
                      <m:t>(</m:t>
                    </m:r>
                    <m:r>
                      <m:rPr>
                        <m:nor/>
                      </m:rPr>
                      <a:rPr lang="en-US" sz="2400" dirty="0"/>
                      <m:t>S</m:t>
                    </m:r>
                    <m:r>
                      <m:rPr>
                        <m:nor/>
                      </m:rPr>
                      <a:rPr lang="en-US" sz="2400" dirty="0"/>
                      <m:t>,</m:t>
                    </m:r>
                    <m:r>
                      <m:rPr>
                        <m:nor/>
                      </m:rPr>
                      <a:rPr lang="en-US" sz="2400" b="0" i="0" dirty="0" smtClean="0"/>
                      <m:t>Humidity</m:t>
                    </m:r>
                    <m:r>
                      <m:rPr>
                        <m:nor/>
                      </m:rPr>
                      <a:rPr lang="en-US" sz="2400" dirty="0"/>
                      <m:t>)= </m:t>
                    </m:r>
                    <m:r>
                      <m:rPr>
                        <m:nor/>
                      </m:rPr>
                      <a:rPr lang="en-US" sz="2400" dirty="0"/>
                      <m:t>H</m:t>
                    </m:r>
                    <m:r>
                      <m:rPr>
                        <m:nor/>
                      </m:rPr>
                      <a:rPr lang="en-US" sz="2400" dirty="0"/>
                      <m:t>(</m:t>
                    </m:r>
                    <m:r>
                      <m:rPr>
                        <m:nor/>
                      </m:rPr>
                      <a:rPr lang="en-US" sz="2400" dirty="0"/>
                      <m:t>s</m:t>
                    </m:r>
                    <m:r>
                      <m:rPr>
                        <m:nor/>
                      </m:rPr>
                      <a:rPr lang="en-US" sz="2400" dirty="0"/>
                      <m:t>)</m:t>
                    </m:r>
                    <m:r>
                      <a:rPr lang="en-US" sz="2400" i="1" dirty="0" smtClean="0">
                        <a:latin typeface="Cambria Math" panose="02040503050406030204" pitchFamily="18" charset="0"/>
                      </a:rPr>
                      <m:t>−</m:t>
                    </m:r>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3</m:t>
                        </m:r>
                      </m:num>
                      <m:den>
                        <m:r>
                          <a:rPr lang="en-US" sz="2400" b="0" i="1" dirty="0" smtClean="0">
                            <a:latin typeface="Cambria Math" panose="02040503050406030204" pitchFamily="18" charset="0"/>
                          </a:rPr>
                          <m:t>5</m:t>
                        </m:r>
                      </m:den>
                    </m:f>
                    <m:r>
                      <a:rPr lang="en-US" sz="2400" i="1" dirty="0" smtClean="0">
                        <a:latin typeface="Cambria Math" panose="02040503050406030204" pitchFamily="18" charset="0"/>
                      </a:rPr>
                      <m:t>𝐸𝑛𝑡𝑟𝑜𝑝𝑦</m:t>
                    </m:r>
                    <m:d>
                      <m:dPr>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𝐻𝑖𝑔h</m:t>
                        </m:r>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b="0" i="1" dirty="0" smtClean="0">
                            <a:latin typeface="Cambria Math" panose="02040503050406030204" pitchFamily="18" charset="0"/>
                          </a:rPr>
                          <m:t>2</m:t>
                        </m:r>
                      </m:num>
                      <m:den>
                        <m:r>
                          <a:rPr lang="en-US" sz="2400" b="0" i="1" dirty="0" smtClean="0">
                            <a:latin typeface="Cambria Math" panose="02040503050406030204" pitchFamily="18" charset="0"/>
                          </a:rPr>
                          <m:t>5</m:t>
                        </m:r>
                      </m:den>
                    </m:f>
                    <m:r>
                      <a:rPr lang="en-US" sz="2400" i="1" dirty="0">
                        <a:latin typeface="Cambria Math" panose="02040503050406030204" pitchFamily="18" charset="0"/>
                      </a:rPr>
                      <m:t>𝐸𝑛𝑡𝑟𝑜𝑝𝑦</m:t>
                    </m:r>
                    <m:d>
                      <m:dPr>
                        <m:ctrlPr>
                          <a:rPr lang="en-US" sz="2400" i="1" dirty="0">
                            <a:latin typeface="Cambria Math" panose="02040503050406030204" pitchFamily="18" charset="0"/>
                          </a:rPr>
                        </m:ctrlPr>
                      </m:dPr>
                      <m:e>
                        <m:r>
                          <a:rPr lang="en-US" sz="2400" b="0" i="1" dirty="0" smtClean="0">
                            <a:latin typeface="Cambria Math" panose="02040503050406030204" pitchFamily="18" charset="0"/>
                          </a:rPr>
                          <m:t>𝑁𝑜𝑟𝑚𝑎𝑙</m:t>
                        </m:r>
                      </m:e>
                    </m:d>
                  </m:oMath>
                </a14:m>
                <a:endParaRPr lang="en-US" sz="2400" dirty="0"/>
              </a:p>
              <a:p>
                <a:pPr algn="l">
                  <a:buFont typeface="Wingdings" panose="05000000000000000000" pitchFamily="2" charset="2"/>
                  <a:buChar char="è"/>
                </a:pPr>
                <a14:m>
                  <m:oMath xmlns:m="http://schemas.openxmlformats.org/officeDocument/2006/math">
                    <m:r>
                      <m:rPr>
                        <m:nor/>
                      </m:rPr>
                      <a:rPr lang="en-US" sz="2400" dirty="0" smtClean="0"/>
                      <m:t>Gain</m:t>
                    </m:r>
                    <m:r>
                      <m:rPr>
                        <m:nor/>
                      </m:rPr>
                      <a:rPr lang="en-US" sz="2400" dirty="0" smtClean="0"/>
                      <m:t>(</m:t>
                    </m:r>
                    <m:r>
                      <m:rPr>
                        <m:nor/>
                      </m:rPr>
                      <a:rPr lang="en-US" sz="2400" dirty="0" smtClean="0"/>
                      <m:t>S</m:t>
                    </m:r>
                    <m:r>
                      <m:rPr>
                        <m:nor/>
                      </m:rPr>
                      <a:rPr lang="en-US" sz="2400" dirty="0" smtClean="0"/>
                      <m:t>,</m:t>
                    </m:r>
                    <m:r>
                      <m:rPr>
                        <m:nor/>
                      </m:rPr>
                      <a:rPr lang="en-US" sz="2400" dirty="0"/>
                      <m:t>Temperature</m:t>
                    </m:r>
                    <m:r>
                      <m:rPr>
                        <m:nor/>
                      </m:rPr>
                      <a:rPr lang="en-US" sz="2400" dirty="0" smtClean="0"/>
                      <m:t>)= 0.</m:t>
                    </m:r>
                    <m:r>
                      <m:rPr>
                        <m:nor/>
                      </m:rPr>
                      <a:rPr lang="en-US" sz="2400" b="0" i="0" dirty="0" smtClean="0"/>
                      <m:t>971</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0</m:t>
                    </m:r>
                  </m:oMath>
                </a14:m>
                <a:endParaRPr lang="en-US" sz="2400" dirty="0"/>
              </a:p>
              <a:p>
                <a:pPr algn="l">
                  <a:buFont typeface="Wingdings" panose="05000000000000000000" pitchFamily="2" charset="2"/>
                  <a:buChar char="è"/>
                </a:pPr>
                <a:r>
                  <a:rPr lang="en-US" sz="2400" dirty="0">
                    <a:sym typeface="Wingdings" panose="05000000000000000000" pitchFamily="2" charset="2"/>
                  </a:rPr>
                  <a:t> </a:t>
                </a:r>
                <a14:m>
                  <m:oMath xmlns:m="http://schemas.openxmlformats.org/officeDocument/2006/math">
                    <m:r>
                      <m:rPr>
                        <m:nor/>
                      </m:rPr>
                      <a:rPr lang="en-US" sz="3200" b="1" dirty="0" smtClean="0">
                        <a:solidFill>
                          <a:srgbClr val="0070C0">
                            <a:alpha val="70000"/>
                          </a:srgbClr>
                        </a:solidFill>
                      </a:rPr>
                      <m:t>Gain</m:t>
                    </m:r>
                    <m:r>
                      <m:rPr>
                        <m:nor/>
                      </m:rPr>
                      <a:rPr lang="en-US" sz="3200" b="1" dirty="0" smtClean="0">
                        <a:solidFill>
                          <a:srgbClr val="0070C0">
                            <a:alpha val="70000"/>
                          </a:srgbClr>
                        </a:solidFill>
                      </a:rPr>
                      <m:t>(</m:t>
                    </m:r>
                    <m:r>
                      <m:rPr>
                        <m:nor/>
                      </m:rPr>
                      <a:rPr lang="en-US" sz="3200" b="1" dirty="0" smtClean="0">
                        <a:solidFill>
                          <a:srgbClr val="0070C0">
                            <a:alpha val="70000"/>
                          </a:srgbClr>
                        </a:solidFill>
                      </a:rPr>
                      <m:t>S</m:t>
                    </m:r>
                    <m:r>
                      <m:rPr>
                        <m:nor/>
                      </m:rPr>
                      <a:rPr lang="en-US" sz="3200" b="1" dirty="0" smtClean="0">
                        <a:solidFill>
                          <a:srgbClr val="0070C0">
                            <a:alpha val="70000"/>
                          </a:srgbClr>
                        </a:solidFill>
                      </a:rPr>
                      <m:t>,</m:t>
                    </m:r>
                    <m:r>
                      <m:rPr>
                        <m:nor/>
                      </m:rPr>
                      <a:rPr lang="en-US" sz="2400" i="1" u="sng" dirty="0">
                        <a:solidFill>
                          <a:srgbClr val="292929"/>
                        </a:solidFill>
                        <a:latin typeface="charter"/>
                      </a:rPr>
                      <m:t>Humidity</m:t>
                    </m:r>
                    <m:r>
                      <m:rPr>
                        <m:nor/>
                      </m:rPr>
                      <a:rPr lang="en-US" sz="3200" b="1" dirty="0" smtClean="0">
                        <a:solidFill>
                          <a:srgbClr val="0070C0">
                            <a:alpha val="70000"/>
                          </a:srgbClr>
                        </a:solidFill>
                      </a:rPr>
                      <m:t>)=0.</m:t>
                    </m:r>
                    <m:r>
                      <m:rPr>
                        <m:nor/>
                      </m:rPr>
                      <a:rPr lang="en-US" sz="3200" b="1" i="0" dirty="0" smtClean="0">
                        <a:solidFill>
                          <a:srgbClr val="0070C0">
                            <a:alpha val="70000"/>
                          </a:srgbClr>
                        </a:solidFill>
                      </a:rPr>
                      <m:t>971</m:t>
                    </m:r>
                  </m:oMath>
                </a14:m>
                <a:endParaRPr lang="en-US" sz="2400" b="1" dirty="0"/>
              </a:p>
            </p:txBody>
          </p:sp>
        </mc:Choice>
        <mc:Fallback xmlns="">
          <p:sp>
            <p:nvSpPr>
              <p:cNvPr id="8" name="Content Placeholder 2">
                <a:extLst>
                  <a:ext uri="{FF2B5EF4-FFF2-40B4-BE49-F238E27FC236}">
                    <a16:creationId xmlns="" xmlns:a16="http://schemas.microsoft.com/office/drawing/2014/main" xmlns:a14="http://schemas.microsoft.com/office/drawing/2010/main" id="{7FCC34B8-71C8-8A35-EB85-3D0DB95A1BBD}"/>
                  </a:ext>
                </a:extLst>
              </p:cNvPr>
              <p:cNvSpPr txBox="1">
                <a:spLocks noRot="1" noChangeAspect="1" noMove="1" noResize="1" noEditPoints="1" noAdjustHandles="1" noChangeArrowheads="1" noChangeShapeType="1" noTextEdit="1"/>
              </p:cNvSpPr>
              <p:nvPr/>
            </p:nvSpPr>
            <p:spPr>
              <a:xfrm>
                <a:off x="4954575" y="4036505"/>
                <a:ext cx="7384639" cy="2319844"/>
              </a:xfrm>
              <a:prstGeom prst="rect">
                <a:avLst/>
              </a:prstGeom>
              <a:blipFill rotWithShape="0">
                <a:blip r:embed="rId3"/>
                <a:stretch>
                  <a:fillRect l="-578" b="-21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xmlns="" id="{02E9996C-2682-92F0-01DC-F21E70D9F6C6}"/>
              </a:ext>
            </a:extLst>
          </p:cNvPr>
          <p:cNvPicPr>
            <a:picLocks noChangeAspect="1"/>
          </p:cNvPicPr>
          <p:nvPr/>
        </p:nvPicPr>
        <p:blipFill>
          <a:blip r:embed="rId4"/>
          <a:stretch>
            <a:fillRect/>
          </a:stretch>
        </p:blipFill>
        <p:spPr>
          <a:xfrm>
            <a:off x="5601225" y="1686016"/>
            <a:ext cx="6188176" cy="1742983"/>
          </a:xfrm>
          <a:prstGeom prst="rect">
            <a:avLst/>
          </a:prstGeom>
          <a:ln>
            <a:solidFill>
              <a:schemeClr val="accent1"/>
            </a:solidFill>
          </a:ln>
        </p:spPr>
      </p:pic>
    </p:spTree>
    <p:extLst>
      <p:ext uri="{BB962C8B-B14F-4D97-AF65-F5344CB8AC3E}">
        <p14:creationId xmlns:p14="http://schemas.microsoft.com/office/powerpoint/2010/main" val="16474872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24BE4C-E254-369B-0A31-CFF6E217493F}"/>
              </a:ext>
            </a:extLst>
          </p:cNvPr>
          <p:cNvSpPr>
            <a:spLocks noGrp="1"/>
          </p:cNvSpPr>
          <p:nvPr>
            <p:ph type="title"/>
          </p:nvPr>
        </p:nvSpPr>
        <p:spPr/>
        <p:txBody>
          <a:bodyPr/>
          <a:lstStyle/>
          <a:p>
            <a:r>
              <a:rPr lang="en-US" dirty="0" smtClean="0"/>
              <a:t>Calculate IG of </a:t>
            </a:r>
            <a:r>
              <a:rPr lang="en-US" i="1" dirty="0">
                <a:solidFill>
                  <a:srgbClr val="292929"/>
                </a:solidFill>
                <a:latin typeface="charter"/>
              </a:rPr>
              <a:t>Windy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DD8FD1ED-FA5D-3CF9-8F5F-4884BF87EB51}"/>
                  </a:ext>
                </a:extLst>
              </p:cNvPr>
              <p:cNvSpPr>
                <a:spLocks noGrp="1"/>
              </p:cNvSpPr>
              <p:nvPr>
                <p:ph idx="1"/>
              </p:nvPr>
            </p:nvSpPr>
            <p:spPr/>
            <p:txBody>
              <a:bodyPr>
                <a:normAutofit/>
              </a:bodyPr>
              <a:lstStyle/>
              <a:p>
                <a14:m>
                  <m:oMath xmlns:m="http://schemas.openxmlformats.org/officeDocument/2006/math">
                    <m:r>
                      <a:rPr lang="en-US" sz="1800" b="0" i="1" smtClean="0">
                        <a:solidFill>
                          <a:srgbClr val="292929"/>
                        </a:solidFill>
                        <a:effectLst/>
                        <a:latin typeface="Cambria Math" panose="02040503050406030204" pitchFamily="18" charset="0"/>
                      </a:rPr>
                      <m:t>𝐻</m:t>
                    </m:r>
                    <m:d>
                      <m:dPr>
                        <m:ctrlPr>
                          <a:rPr lang="en-US" sz="1800" b="0" i="1" smtClean="0">
                            <a:solidFill>
                              <a:srgbClr val="292929"/>
                            </a:solidFill>
                            <a:effectLst/>
                            <a:latin typeface="Cambria Math" panose="02040503050406030204" pitchFamily="18" charset="0"/>
                          </a:rPr>
                        </m:ctrlPr>
                      </m:dPr>
                      <m:e>
                        <m:r>
                          <a:rPr lang="en-US" sz="1800" b="0" i="1" smtClean="0">
                            <a:solidFill>
                              <a:srgbClr val="292929"/>
                            </a:solidFill>
                            <a:effectLst/>
                            <a:latin typeface="Cambria Math" panose="02040503050406030204" pitchFamily="18" charset="0"/>
                          </a:rPr>
                          <m:t>𝑆</m:t>
                        </m:r>
                      </m:e>
                    </m:d>
                    <m:r>
                      <m:rPr>
                        <m:nor/>
                      </m:rPr>
                      <a:rPr lang="en-US" sz="1800" b="1" dirty="0">
                        <a:solidFill>
                          <a:srgbClr val="292929"/>
                        </a:solidFill>
                        <a:latin typeface="charter"/>
                        <a:sym typeface="Wingdings" panose="05000000000000000000" pitchFamily="2" charset="2"/>
                      </a:rPr>
                      <m:t> </m:t>
                    </m:r>
                    <m:d>
                      <m:dPr>
                        <m:begChr m:val="{"/>
                        <m:endChr m:val="}"/>
                        <m:ctrlPr>
                          <a:rPr lang="en-US" sz="1800" b="1" i="1">
                            <a:solidFill>
                              <a:srgbClr val="292929"/>
                            </a:solidFill>
                            <a:latin typeface="Cambria Math" panose="02040503050406030204" pitchFamily="18" charset="0"/>
                            <a:sym typeface="Wingdings" panose="05000000000000000000" pitchFamily="2" charset="2"/>
                          </a:rPr>
                        </m:ctrlPr>
                      </m:dPr>
                      <m:e>
                        <m:eqArr>
                          <m:eqArrPr>
                            <m:ctrlPr>
                              <a:rPr lang="en-US" sz="1800" b="1" i="1">
                                <a:solidFill>
                                  <a:srgbClr val="292929"/>
                                </a:solidFill>
                                <a:latin typeface="Cambria Math" panose="02040503050406030204" pitchFamily="18" charset="0"/>
                                <a:sym typeface="Wingdings" panose="05000000000000000000" pitchFamily="2" charset="2"/>
                              </a:rPr>
                            </m:ctrlPr>
                          </m:eqArrPr>
                          <m:e>
                            <m:r>
                              <a:rPr lang="en-US" sz="1800" b="1" i="1" smtClean="0">
                                <a:solidFill>
                                  <a:srgbClr val="292929"/>
                                </a:solidFill>
                                <a:latin typeface="Cambria Math" panose="02040503050406030204" pitchFamily="18" charset="0"/>
                                <a:sym typeface="Wingdings" panose="05000000000000000000" pitchFamily="2" charset="2"/>
                              </a:rPr>
                              <m:t>𝟐</m:t>
                            </m:r>
                            <m:r>
                              <a:rPr lang="en-US" sz="1800" b="1" i="1">
                                <a:solidFill>
                                  <a:srgbClr val="292929"/>
                                </a:solidFill>
                                <a:latin typeface="Cambria Math" panose="02040503050406030204" pitchFamily="18" charset="0"/>
                                <a:sym typeface="Wingdings" panose="05000000000000000000" pitchFamily="2" charset="2"/>
                              </a:rPr>
                              <m:t> ←</m:t>
                            </m:r>
                            <m:r>
                              <a:rPr lang="en-US" sz="1800" b="1" i="1">
                                <a:solidFill>
                                  <a:srgbClr val="292929"/>
                                </a:solidFill>
                                <a:latin typeface="Cambria Math" panose="02040503050406030204" pitchFamily="18" charset="0"/>
                                <a:sym typeface="Wingdings" panose="05000000000000000000" pitchFamily="2" charset="2"/>
                              </a:rPr>
                              <m:t>𝒀𝒆𝒔</m:t>
                            </m:r>
                          </m:e>
                          <m:e>
                            <m:r>
                              <a:rPr lang="en-US" sz="1800" b="1" i="1" smtClean="0">
                                <a:solidFill>
                                  <a:srgbClr val="292929"/>
                                </a:solidFill>
                                <a:latin typeface="Cambria Math" panose="02040503050406030204" pitchFamily="18" charset="0"/>
                                <a:sym typeface="Wingdings" panose="05000000000000000000" pitchFamily="2" charset="2"/>
                              </a:rPr>
                              <m:t>𝟑</m:t>
                            </m:r>
                            <m:r>
                              <a:rPr lang="en-US" sz="1800" b="1" i="1">
                                <a:latin typeface="Cambria Math" panose="02040503050406030204" pitchFamily="18" charset="0"/>
                                <a:ea typeface="Cambria Math" panose="02040503050406030204" pitchFamily="18" charset="0"/>
                              </a:rPr>
                              <m:t>←</m:t>
                            </m:r>
                            <m:r>
                              <a:rPr lang="en-US" sz="1800" b="1" i="1">
                                <a:latin typeface="Cambria Math" panose="02040503050406030204" pitchFamily="18" charset="0"/>
                                <a:ea typeface="Cambria Math" panose="02040503050406030204" pitchFamily="18" charset="0"/>
                              </a:rPr>
                              <m:t>𝑵𝒐</m:t>
                            </m:r>
                          </m:e>
                        </m:eqArr>
                      </m:e>
                    </m:d>
                    <m:r>
                      <a:rPr lang="pt-BR" sz="1800" b="0" i="1" smtClean="0">
                        <a:solidFill>
                          <a:srgbClr val="292929"/>
                        </a:solidFill>
                        <a:effectLst/>
                        <a:latin typeface="Cambria Math" panose="02040503050406030204" pitchFamily="18" charset="0"/>
                      </a:rPr>
                      <m:t>=</m:t>
                    </m:r>
                    <m:r>
                      <a:rPr lang="en-US" sz="1800" b="1" i="1" smtClean="0">
                        <a:solidFill>
                          <a:srgbClr val="292929"/>
                        </a:solidFill>
                        <a:effectLst/>
                        <a:latin typeface="Cambria Math" panose="02040503050406030204" pitchFamily="18" charset="0"/>
                      </a:rPr>
                      <m:t>−</m:t>
                    </m:r>
                    <m:r>
                      <a:rPr lang="en-US" sz="1800" b="1" i="1" smtClean="0">
                        <a:solidFill>
                          <a:srgbClr val="292929"/>
                        </a:solidFill>
                        <a:effectLst/>
                        <a:latin typeface="Cambria Math" panose="02040503050406030204" pitchFamily="18" charset="0"/>
                      </a:rPr>
                      <m:t>𝑷</m:t>
                    </m:r>
                    <m:d>
                      <m:dPr>
                        <m:ctrlPr>
                          <a:rPr lang="en-US" sz="1800" b="1" i="1" smtClean="0">
                            <a:solidFill>
                              <a:srgbClr val="292929"/>
                            </a:solidFill>
                            <a:effectLst/>
                            <a:latin typeface="Cambria Math" panose="02040503050406030204" pitchFamily="18" charset="0"/>
                          </a:rPr>
                        </m:ctrlPr>
                      </m:dPr>
                      <m:e>
                        <m:r>
                          <a:rPr lang="en-US" sz="1800" b="1" i="1" smtClean="0">
                            <a:solidFill>
                              <a:srgbClr val="292929"/>
                            </a:solidFill>
                            <a:effectLst/>
                            <a:latin typeface="Cambria Math" panose="02040503050406030204" pitchFamily="18" charset="0"/>
                          </a:rPr>
                          <m:t>𝒀𝒆𝒔</m:t>
                        </m:r>
                      </m:e>
                    </m:d>
                    <m:sSub>
                      <m:sSubPr>
                        <m:ctrlPr>
                          <a:rPr lang="en-US" sz="1800" b="1" i="1" smtClean="0">
                            <a:solidFill>
                              <a:srgbClr val="292929"/>
                            </a:solidFill>
                            <a:effectLst/>
                            <a:latin typeface="Cambria Math" panose="02040503050406030204" pitchFamily="18" charset="0"/>
                          </a:rPr>
                        </m:ctrlPr>
                      </m:sSubPr>
                      <m:e>
                        <m:r>
                          <a:rPr lang="en-US" sz="1800" b="1" i="1" smtClean="0">
                            <a:solidFill>
                              <a:srgbClr val="292929"/>
                            </a:solidFill>
                            <a:effectLst/>
                            <a:latin typeface="Cambria Math" panose="02040503050406030204" pitchFamily="18" charset="0"/>
                          </a:rPr>
                          <m:t>𝒍𝒐𝒈</m:t>
                        </m:r>
                      </m:e>
                      <m:sub>
                        <m:r>
                          <a:rPr lang="en-US" sz="1800" b="1" i="1" smtClean="0">
                            <a:solidFill>
                              <a:srgbClr val="292929"/>
                            </a:solidFill>
                            <a:effectLst/>
                            <a:latin typeface="Cambria Math" panose="02040503050406030204" pitchFamily="18" charset="0"/>
                          </a:rPr>
                          <m:t>𝟐</m:t>
                        </m:r>
                      </m:sub>
                    </m:sSub>
                    <m:r>
                      <a:rPr lang="en-US" sz="1800" b="1" i="1" smtClean="0">
                        <a:solidFill>
                          <a:srgbClr val="292929"/>
                        </a:solidFill>
                        <a:effectLst/>
                        <a:latin typeface="Cambria Math" panose="02040503050406030204" pitchFamily="18" charset="0"/>
                      </a:rPr>
                      <m:t>𝑷</m:t>
                    </m:r>
                    <m:d>
                      <m:dPr>
                        <m:ctrlPr>
                          <a:rPr lang="en-US" sz="1800" b="1" i="1" smtClean="0">
                            <a:solidFill>
                              <a:srgbClr val="292929"/>
                            </a:solidFill>
                            <a:effectLst/>
                            <a:latin typeface="Cambria Math" panose="02040503050406030204" pitchFamily="18" charset="0"/>
                          </a:rPr>
                        </m:ctrlPr>
                      </m:dPr>
                      <m:e>
                        <m:r>
                          <a:rPr lang="en-US" sz="1800" b="1" i="1" smtClean="0">
                            <a:solidFill>
                              <a:srgbClr val="292929"/>
                            </a:solidFill>
                            <a:effectLst/>
                            <a:latin typeface="Cambria Math" panose="02040503050406030204" pitchFamily="18" charset="0"/>
                          </a:rPr>
                          <m:t>𝒀𝒆𝒔</m:t>
                        </m:r>
                      </m:e>
                    </m:d>
                    <m:r>
                      <a:rPr lang="en-US" sz="1800" b="1" i="1">
                        <a:solidFill>
                          <a:srgbClr val="292929"/>
                        </a:solidFill>
                        <a:latin typeface="Cambria Math" panose="02040503050406030204" pitchFamily="18" charset="0"/>
                      </a:rPr>
                      <m:t>−</m:t>
                    </m:r>
                    <m:r>
                      <a:rPr lang="en-US" sz="1800" b="1" i="1">
                        <a:solidFill>
                          <a:srgbClr val="292929"/>
                        </a:solidFill>
                        <a:latin typeface="Cambria Math" panose="02040503050406030204" pitchFamily="18" charset="0"/>
                      </a:rPr>
                      <m:t>𝑷</m:t>
                    </m:r>
                    <m:d>
                      <m:dPr>
                        <m:ctrlPr>
                          <a:rPr lang="en-US" sz="1800" b="1" i="1">
                            <a:solidFill>
                              <a:srgbClr val="292929"/>
                            </a:solidFill>
                            <a:latin typeface="Cambria Math" panose="02040503050406030204" pitchFamily="18" charset="0"/>
                          </a:rPr>
                        </m:ctrlPr>
                      </m:dPr>
                      <m:e>
                        <m:r>
                          <a:rPr lang="en-US" sz="1800" b="1" i="1">
                            <a:solidFill>
                              <a:srgbClr val="292929"/>
                            </a:solidFill>
                            <a:latin typeface="Cambria Math" panose="02040503050406030204" pitchFamily="18" charset="0"/>
                          </a:rPr>
                          <m:t>𝑵𝒐</m:t>
                        </m:r>
                      </m:e>
                    </m:d>
                    <m:sSub>
                      <m:sSubPr>
                        <m:ctrlPr>
                          <a:rPr lang="en-US" sz="1800" b="1" i="1">
                            <a:solidFill>
                              <a:srgbClr val="292929"/>
                            </a:solidFill>
                            <a:latin typeface="Cambria Math" panose="02040503050406030204" pitchFamily="18" charset="0"/>
                          </a:rPr>
                        </m:ctrlPr>
                      </m:sSubPr>
                      <m:e>
                        <m:r>
                          <a:rPr lang="en-US" sz="1800" b="1" i="1">
                            <a:solidFill>
                              <a:srgbClr val="292929"/>
                            </a:solidFill>
                            <a:latin typeface="Cambria Math" panose="02040503050406030204" pitchFamily="18" charset="0"/>
                          </a:rPr>
                          <m:t>𝒍𝒐𝒈</m:t>
                        </m:r>
                      </m:e>
                      <m:sub>
                        <m:r>
                          <a:rPr lang="en-US" sz="1800" b="1" i="1">
                            <a:solidFill>
                              <a:srgbClr val="292929"/>
                            </a:solidFill>
                            <a:latin typeface="Cambria Math" panose="02040503050406030204" pitchFamily="18" charset="0"/>
                          </a:rPr>
                          <m:t>𝟐</m:t>
                        </m:r>
                      </m:sub>
                    </m:sSub>
                    <m:r>
                      <a:rPr lang="en-US" sz="1800" b="1" i="1">
                        <a:solidFill>
                          <a:srgbClr val="292929"/>
                        </a:solidFill>
                        <a:latin typeface="Cambria Math" panose="02040503050406030204" pitchFamily="18" charset="0"/>
                      </a:rPr>
                      <m:t>𝑷</m:t>
                    </m:r>
                    <m:d>
                      <m:dPr>
                        <m:ctrlPr>
                          <a:rPr lang="en-US" sz="1800" b="1" i="1">
                            <a:solidFill>
                              <a:srgbClr val="292929"/>
                            </a:solidFill>
                            <a:latin typeface="Cambria Math" panose="02040503050406030204" pitchFamily="18" charset="0"/>
                          </a:rPr>
                        </m:ctrlPr>
                      </m:dPr>
                      <m:e>
                        <m:r>
                          <a:rPr lang="en-US" sz="1800" b="1" i="1">
                            <a:solidFill>
                              <a:srgbClr val="292929"/>
                            </a:solidFill>
                            <a:latin typeface="Cambria Math" panose="02040503050406030204" pitchFamily="18" charset="0"/>
                          </a:rPr>
                          <m:t>𝑵𝒐</m:t>
                        </m:r>
                      </m:e>
                    </m:d>
                  </m:oMath>
                </a14:m>
                <a:endParaRPr lang="en-US" sz="1800" b="1" i="1" dirty="0">
                  <a:solidFill>
                    <a:srgbClr val="292929"/>
                  </a:solidFill>
                  <a:latin typeface="Cambria Math" panose="02040503050406030204" pitchFamily="18" charset="0"/>
                </a:endParaRPr>
              </a:p>
              <a:p>
                <a:pPr marL="914400" lvl="2" indent="0">
                  <a:buNone/>
                </a:pPr>
                <a14:m>
                  <m:oMathPara xmlns:m="http://schemas.openxmlformats.org/officeDocument/2006/math">
                    <m:oMathParaPr>
                      <m:jc m:val="left"/>
                    </m:oMathParaPr>
                    <m:oMath xmlns:m="http://schemas.openxmlformats.org/officeDocument/2006/math">
                      <m:r>
                        <a:rPr lang="en-US" sz="1800" b="0" i="1" smtClean="0">
                          <a:solidFill>
                            <a:srgbClr val="292929"/>
                          </a:solidFill>
                          <a:latin typeface="Cambria Math" panose="02040503050406030204" pitchFamily="18" charset="0"/>
                        </a:rPr>
                        <m:t>        =−</m:t>
                      </m:r>
                      <m:f>
                        <m:fPr>
                          <m:ctrlPr>
                            <a:rPr lang="en-US" sz="1800" b="0" i="1" smtClean="0">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2</m:t>
                          </m:r>
                        </m:num>
                        <m:den>
                          <m:r>
                            <a:rPr lang="en-US" sz="1800" b="0" i="1" smtClean="0">
                              <a:solidFill>
                                <a:srgbClr val="292929"/>
                              </a:solidFill>
                              <a:latin typeface="Cambria Math" panose="02040503050406030204" pitchFamily="18" charset="0"/>
                            </a:rPr>
                            <m:t>5</m:t>
                          </m:r>
                        </m:den>
                      </m:f>
                      <m:sSub>
                        <m:sSubPr>
                          <m:ctrlPr>
                            <a:rPr lang="en-US" sz="1800" b="0" i="1" smtClean="0">
                              <a:solidFill>
                                <a:srgbClr val="292929"/>
                              </a:solidFill>
                              <a:latin typeface="Cambria Math" panose="02040503050406030204" pitchFamily="18" charset="0"/>
                            </a:rPr>
                          </m:ctrlPr>
                        </m:sSubPr>
                        <m:e>
                          <m:r>
                            <a:rPr lang="en-US" sz="1800" i="1">
                              <a:solidFill>
                                <a:srgbClr val="292929"/>
                              </a:solidFill>
                              <a:latin typeface="Cambria Math" panose="02040503050406030204" pitchFamily="18" charset="0"/>
                            </a:rPr>
                            <m:t>𝑙𝑜𝑔</m:t>
                          </m:r>
                        </m:e>
                        <m:sub>
                          <m:r>
                            <a:rPr lang="en-US" sz="1800" b="0" i="1" smtClean="0">
                              <a:solidFill>
                                <a:srgbClr val="292929"/>
                              </a:solidFill>
                              <a:latin typeface="Cambria Math" panose="02040503050406030204" pitchFamily="18" charset="0"/>
                            </a:rPr>
                            <m:t>2</m:t>
                          </m:r>
                        </m:sub>
                      </m:sSub>
                      <m:d>
                        <m:dPr>
                          <m:ctrlPr>
                            <a:rPr lang="en-US" sz="1800" b="0" i="1" smtClean="0">
                              <a:solidFill>
                                <a:srgbClr val="292929"/>
                              </a:solidFill>
                              <a:latin typeface="Cambria Math" panose="02040503050406030204" pitchFamily="18" charset="0"/>
                            </a:rPr>
                          </m:ctrlPr>
                        </m:dPr>
                        <m:e>
                          <m:f>
                            <m:fPr>
                              <m:ctrlPr>
                                <a:rPr lang="en-US" sz="1800" b="0" i="1" smtClean="0">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2</m:t>
                              </m:r>
                            </m:num>
                            <m:den>
                              <m:r>
                                <a:rPr lang="en-US" sz="1800" b="0" i="1" smtClean="0">
                                  <a:solidFill>
                                    <a:srgbClr val="292929"/>
                                  </a:solidFill>
                                  <a:latin typeface="Cambria Math" panose="02040503050406030204" pitchFamily="18" charset="0"/>
                                </a:rPr>
                                <m:t>5</m:t>
                              </m:r>
                            </m:den>
                          </m:f>
                        </m:e>
                      </m:d>
                      <m:r>
                        <a:rPr lang="en-US" sz="1800" b="0" i="1" smtClean="0">
                          <a:solidFill>
                            <a:srgbClr val="292929"/>
                          </a:solidFill>
                          <a:latin typeface="Cambria Math" panose="02040503050406030204" pitchFamily="18" charset="0"/>
                        </a:rPr>
                        <m:t>−</m:t>
                      </m:r>
                      <m:f>
                        <m:fPr>
                          <m:ctrlPr>
                            <a:rPr lang="en-US" sz="1800" i="1">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3</m:t>
                          </m:r>
                        </m:num>
                        <m:den>
                          <m:r>
                            <a:rPr lang="en-US" sz="1800" b="0" i="1" smtClean="0">
                              <a:solidFill>
                                <a:srgbClr val="292929"/>
                              </a:solidFill>
                              <a:latin typeface="Cambria Math" panose="02040503050406030204" pitchFamily="18" charset="0"/>
                            </a:rPr>
                            <m:t>5</m:t>
                          </m:r>
                        </m:den>
                      </m:f>
                      <m:sSub>
                        <m:sSubPr>
                          <m:ctrlPr>
                            <a:rPr lang="en-US" sz="1800" i="1">
                              <a:solidFill>
                                <a:srgbClr val="292929"/>
                              </a:solidFill>
                              <a:latin typeface="Cambria Math" panose="02040503050406030204" pitchFamily="18" charset="0"/>
                            </a:rPr>
                          </m:ctrlPr>
                        </m:sSubPr>
                        <m:e>
                          <m:r>
                            <a:rPr lang="en-US" sz="1800" i="1">
                              <a:solidFill>
                                <a:srgbClr val="292929"/>
                              </a:solidFill>
                              <a:latin typeface="Cambria Math" panose="02040503050406030204" pitchFamily="18" charset="0"/>
                            </a:rPr>
                            <m:t>𝑙𝑜𝑔</m:t>
                          </m:r>
                        </m:e>
                        <m:sub>
                          <m:r>
                            <a:rPr lang="en-US" sz="1800" i="1">
                              <a:solidFill>
                                <a:srgbClr val="292929"/>
                              </a:solidFill>
                              <a:latin typeface="Cambria Math" panose="02040503050406030204" pitchFamily="18" charset="0"/>
                            </a:rPr>
                            <m:t>2</m:t>
                          </m:r>
                        </m:sub>
                      </m:sSub>
                      <m:d>
                        <m:dPr>
                          <m:ctrlPr>
                            <a:rPr lang="en-US" sz="1800" i="1">
                              <a:solidFill>
                                <a:srgbClr val="292929"/>
                              </a:solidFill>
                              <a:latin typeface="Cambria Math" panose="02040503050406030204" pitchFamily="18" charset="0"/>
                            </a:rPr>
                          </m:ctrlPr>
                        </m:dPr>
                        <m:e>
                          <m:f>
                            <m:fPr>
                              <m:ctrlPr>
                                <a:rPr lang="en-US" sz="1800" i="1">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3</m:t>
                              </m:r>
                            </m:num>
                            <m:den>
                              <m:r>
                                <a:rPr lang="en-US" sz="1800" b="0" i="1" smtClean="0">
                                  <a:solidFill>
                                    <a:srgbClr val="292929"/>
                                  </a:solidFill>
                                  <a:latin typeface="Cambria Math" panose="02040503050406030204" pitchFamily="18" charset="0"/>
                                </a:rPr>
                                <m:t>5</m:t>
                              </m:r>
                            </m:den>
                          </m:f>
                        </m:e>
                      </m:d>
                    </m:oMath>
                  </m:oMathPara>
                </a14:m>
                <a:endParaRPr lang="en-US" sz="1800" i="1" dirty="0">
                  <a:solidFill>
                    <a:srgbClr val="292929"/>
                  </a:solidFill>
                  <a:latin typeface="Cambria Math" panose="02040503050406030204" pitchFamily="18" charset="0"/>
                </a:endParaRPr>
              </a:p>
              <a:p>
                <a:pPr marL="914400" lvl="2" indent="0">
                  <a:buNone/>
                </a:pPr>
                <a:r>
                  <a:rPr lang="en-US" sz="1800" dirty="0">
                    <a:solidFill>
                      <a:srgbClr val="292929"/>
                    </a:solidFill>
                    <a:latin typeface="Cambria Math" panose="02040503050406030204" pitchFamily="18" charset="0"/>
                  </a:rPr>
                  <a:t>        = 0.971</a:t>
                </a:r>
              </a:p>
              <a:p>
                <a:pPr algn="l"/>
                <a:r>
                  <a:rPr lang="en-US" sz="1800" i="1" u="sng" dirty="0">
                    <a:solidFill>
                      <a:srgbClr val="292929"/>
                    </a:solidFill>
                    <a:latin typeface="charter"/>
                  </a:rPr>
                  <a:t>For Windy: </a:t>
                </a:r>
              </a:p>
              <a:p>
                <a:pPr marL="0" indent="0" algn="l">
                  <a:buNone/>
                </a:pPr>
                <a:r>
                  <a:rPr lang="en-US" sz="1800" i="1" u="sng" dirty="0">
                    <a:solidFill>
                      <a:srgbClr val="C00000"/>
                    </a:solidFill>
                    <a:latin typeface="charter"/>
                  </a:rPr>
                  <a:t>Values(Windy)= Weak, Strong</a:t>
                </a:r>
              </a:p>
              <a:p>
                <a:pPr algn="l"/>
                <a:r>
                  <a:rPr lang="en-US" sz="1600" dirty="0">
                    <a:solidFill>
                      <a:srgbClr val="292929"/>
                    </a:solidFill>
                    <a:latin typeface="charter"/>
                  </a:rPr>
                  <a:t>Entropy (</a:t>
                </a:r>
                <a:r>
                  <a:rPr lang="en-US" sz="1600" dirty="0" err="1">
                    <a:solidFill>
                      <a:srgbClr val="292929"/>
                    </a:solidFill>
                    <a:latin typeface="charter"/>
                  </a:rPr>
                  <a:t>S</a:t>
                </a:r>
                <a:r>
                  <a:rPr lang="en-US" sz="1600" baseline="-25000" dirty="0" err="1">
                    <a:solidFill>
                      <a:srgbClr val="292929"/>
                    </a:solidFill>
                    <a:latin typeface="charter"/>
                  </a:rPr>
                  <a:t>Weak</a:t>
                </a:r>
                <a:r>
                  <a:rPr lang="en-US" sz="1600" dirty="0">
                    <a:solidFill>
                      <a:srgbClr val="292929"/>
                    </a:solidFill>
                    <a:latin typeface="charter"/>
                  </a:rPr>
                  <a:t>) </a:t>
                </a:r>
                <a:r>
                  <a:rPr lang="en-US" sz="1600"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1600" i="1" smtClean="0">
                            <a:solidFill>
                              <a:srgbClr val="292929"/>
                            </a:solidFill>
                            <a:latin typeface="Cambria Math" panose="02040503050406030204" pitchFamily="18" charset="0"/>
                            <a:sym typeface="Wingdings" panose="05000000000000000000" pitchFamily="2" charset="2"/>
                          </a:rPr>
                        </m:ctrlPr>
                      </m:dPr>
                      <m:e>
                        <m:eqArr>
                          <m:eqArrPr>
                            <m:ctrlPr>
                              <a:rPr lang="en-US" sz="1600" i="1" smtClean="0">
                                <a:solidFill>
                                  <a:srgbClr val="292929"/>
                                </a:solidFill>
                                <a:latin typeface="Cambria Math" panose="02040503050406030204" pitchFamily="18" charset="0"/>
                                <a:sym typeface="Wingdings" panose="05000000000000000000" pitchFamily="2" charset="2"/>
                              </a:rPr>
                            </m:ctrlPr>
                          </m:eqArrPr>
                          <m:e>
                            <m:r>
                              <a:rPr lang="en-US" sz="1600" b="0" i="1" smtClean="0">
                                <a:solidFill>
                                  <a:srgbClr val="292929"/>
                                </a:solidFill>
                                <a:latin typeface="Cambria Math" panose="02040503050406030204" pitchFamily="18" charset="0"/>
                                <a:sym typeface="Wingdings" panose="05000000000000000000" pitchFamily="2" charset="2"/>
                              </a:rPr>
                              <m:t>1 ←</m:t>
                            </m:r>
                            <m:r>
                              <a:rPr lang="en-US" sz="1600" b="0" i="1" smtClean="0">
                                <a:solidFill>
                                  <a:srgbClr val="292929"/>
                                </a:solidFill>
                                <a:latin typeface="Cambria Math" panose="02040503050406030204" pitchFamily="18" charset="0"/>
                                <a:sym typeface="Wingdings" panose="05000000000000000000" pitchFamily="2" charset="2"/>
                              </a:rPr>
                              <m:t>𝑌𝑒𝑠</m:t>
                            </m:r>
                          </m:e>
                          <m:e>
                            <m:r>
                              <a:rPr lang="en-US" sz="1600" b="0" i="1" smtClean="0">
                                <a:solidFill>
                                  <a:srgbClr val="292929"/>
                                </a:solidFill>
                                <a:latin typeface="Cambria Math" panose="02040503050406030204" pitchFamily="18" charset="0"/>
                                <a:sym typeface="Wingdings" panose="05000000000000000000" pitchFamily="2" charset="2"/>
                              </a:rPr>
                              <m:t>2</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𝑁𝑜</m:t>
                            </m:r>
                          </m:e>
                        </m:eqArr>
                      </m:e>
                    </m:d>
                    <m:r>
                      <a:rPr lang="en-US" sz="1600" b="0" i="1" smtClean="0">
                        <a:solidFill>
                          <a:srgbClr val="292929"/>
                        </a:solidFill>
                        <a:latin typeface="Cambria Math" panose="02040503050406030204" pitchFamily="18" charset="0"/>
                        <a:sym typeface="Wingdings" panose="05000000000000000000" pitchFamily="2" charset="2"/>
                      </a:rPr>
                      <m:t>=</m:t>
                    </m:r>
                    <m:r>
                      <a:rPr lang="en-US" sz="1600" b="0" i="1">
                        <a:solidFill>
                          <a:srgbClr val="292929"/>
                        </a:solidFill>
                        <a:latin typeface="Cambria Math" panose="02040503050406030204" pitchFamily="18" charset="0"/>
                      </a:rPr>
                      <m:t>−</m:t>
                    </m:r>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1</m:t>
                        </m:r>
                      </m:num>
                      <m:den>
                        <m:r>
                          <a:rPr lang="en-US" sz="1600" b="0" i="1" smtClean="0">
                            <a:solidFill>
                              <a:srgbClr val="292929"/>
                            </a:solidFill>
                            <a:latin typeface="Cambria Math" panose="02040503050406030204" pitchFamily="18" charset="0"/>
                          </a:rPr>
                          <m:t>3</m:t>
                        </m:r>
                      </m:den>
                    </m:f>
                    <m:sSub>
                      <m:sSubPr>
                        <m:ctrlPr>
                          <a:rPr lang="en-US" sz="1600" i="1">
                            <a:solidFill>
                              <a:srgbClr val="292929"/>
                            </a:solidFill>
                            <a:latin typeface="Cambria Math" panose="02040503050406030204" pitchFamily="18" charset="0"/>
                          </a:rPr>
                        </m:ctrlPr>
                      </m:sSubPr>
                      <m:e>
                        <m:r>
                          <a:rPr lang="en-US" sz="1600" b="0" i="1">
                            <a:solidFill>
                              <a:srgbClr val="292929"/>
                            </a:solidFill>
                            <a:latin typeface="Cambria Math" panose="02040503050406030204" pitchFamily="18" charset="0"/>
                          </a:rPr>
                          <m:t>𝑙𝑜𝑔</m:t>
                        </m:r>
                      </m:e>
                      <m:sub>
                        <m:r>
                          <a:rPr lang="en-US" sz="1600" b="0" i="1">
                            <a:solidFill>
                              <a:srgbClr val="292929"/>
                            </a:solidFill>
                            <a:latin typeface="Cambria Math" panose="02040503050406030204" pitchFamily="18" charset="0"/>
                          </a:rPr>
                          <m:t>2</m:t>
                        </m:r>
                      </m:sub>
                    </m:sSub>
                    <m:d>
                      <m:dPr>
                        <m:ctrlPr>
                          <a:rPr lang="en-US" sz="1600" i="1">
                            <a:solidFill>
                              <a:srgbClr val="292929"/>
                            </a:solidFill>
                            <a:latin typeface="Cambria Math" panose="02040503050406030204" pitchFamily="18" charset="0"/>
                          </a:rPr>
                        </m:ctrlPr>
                      </m:dPr>
                      <m:e>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1</m:t>
                            </m:r>
                          </m:num>
                          <m:den>
                            <m:r>
                              <a:rPr lang="en-US" sz="1600" b="0" i="1" smtClean="0">
                                <a:solidFill>
                                  <a:srgbClr val="292929"/>
                                </a:solidFill>
                                <a:latin typeface="Cambria Math" panose="02040503050406030204" pitchFamily="18" charset="0"/>
                              </a:rPr>
                              <m:t>3</m:t>
                            </m:r>
                          </m:den>
                        </m:f>
                      </m:e>
                    </m:d>
                    <m:r>
                      <a:rPr lang="en-US" sz="1600" b="0" i="1">
                        <a:solidFill>
                          <a:srgbClr val="292929"/>
                        </a:solidFill>
                        <a:latin typeface="Cambria Math" panose="02040503050406030204" pitchFamily="18" charset="0"/>
                      </a:rPr>
                      <m:t>−</m:t>
                    </m:r>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2</m:t>
                        </m:r>
                      </m:num>
                      <m:den>
                        <m:r>
                          <a:rPr lang="en-US" sz="1600" b="0" i="1" smtClean="0">
                            <a:solidFill>
                              <a:srgbClr val="292929"/>
                            </a:solidFill>
                            <a:latin typeface="Cambria Math" panose="02040503050406030204" pitchFamily="18" charset="0"/>
                          </a:rPr>
                          <m:t>3</m:t>
                        </m:r>
                      </m:den>
                    </m:f>
                    <m:sSub>
                      <m:sSubPr>
                        <m:ctrlPr>
                          <a:rPr lang="en-US" sz="1600" i="1">
                            <a:solidFill>
                              <a:srgbClr val="292929"/>
                            </a:solidFill>
                            <a:latin typeface="Cambria Math" panose="02040503050406030204" pitchFamily="18" charset="0"/>
                          </a:rPr>
                        </m:ctrlPr>
                      </m:sSubPr>
                      <m:e>
                        <m:r>
                          <a:rPr lang="en-US" sz="1600" b="0" i="1">
                            <a:solidFill>
                              <a:srgbClr val="292929"/>
                            </a:solidFill>
                            <a:latin typeface="Cambria Math" panose="02040503050406030204" pitchFamily="18" charset="0"/>
                          </a:rPr>
                          <m:t>𝑙𝑜𝑔</m:t>
                        </m:r>
                      </m:e>
                      <m:sub>
                        <m:r>
                          <a:rPr lang="en-US" sz="1600" b="0" i="1">
                            <a:solidFill>
                              <a:srgbClr val="292929"/>
                            </a:solidFill>
                            <a:latin typeface="Cambria Math" panose="02040503050406030204" pitchFamily="18" charset="0"/>
                          </a:rPr>
                          <m:t>2</m:t>
                        </m:r>
                      </m:sub>
                    </m:sSub>
                    <m:d>
                      <m:dPr>
                        <m:ctrlPr>
                          <a:rPr lang="en-US" sz="1600" i="1">
                            <a:solidFill>
                              <a:srgbClr val="292929"/>
                            </a:solidFill>
                            <a:latin typeface="Cambria Math" panose="02040503050406030204" pitchFamily="18" charset="0"/>
                          </a:rPr>
                        </m:ctrlPr>
                      </m:dPr>
                      <m:e>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2</m:t>
                            </m:r>
                          </m:num>
                          <m:den>
                            <m:r>
                              <a:rPr lang="en-US" sz="1600" b="0" i="1" smtClean="0">
                                <a:solidFill>
                                  <a:srgbClr val="292929"/>
                                </a:solidFill>
                                <a:latin typeface="Cambria Math" panose="02040503050406030204" pitchFamily="18" charset="0"/>
                              </a:rPr>
                              <m:t>3</m:t>
                            </m:r>
                          </m:den>
                        </m:f>
                      </m:e>
                    </m:d>
                    <m:r>
                      <a:rPr lang="en-US" sz="1600" b="0" i="1" smtClean="0">
                        <a:solidFill>
                          <a:srgbClr val="292929"/>
                        </a:solidFill>
                        <a:latin typeface="Cambria Math" panose="02040503050406030204" pitchFamily="18" charset="0"/>
                      </a:rPr>
                      <m:t>=.5278</m:t>
                    </m:r>
                  </m:oMath>
                </a14:m>
                <a:endParaRPr lang="en-US" sz="1600" dirty="0">
                  <a:solidFill>
                    <a:srgbClr val="292929"/>
                  </a:solidFill>
                  <a:latin typeface="charter"/>
                </a:endParaRPr>
              </a:p>
              <a:p>
                <a:pPr algn="l"/>
                <a:r>
                  <a:rPr lang="en-US" sz="1600" dirty="0">
                    <a:solidFill>
                      <a:srgbClr val="292929"/>
                    </a:solidFill>
                    <a:latin typeface="charter"/>
                  </a:rPr>
                  <a:t>Entropy (</a:t>
                </a:r>
                <a:r>
                  <a:rPr lang="en-US" sz="1600" dirty="0" err="1">
                    <a:solidFill>
                      <a:srgbClr val="292929"/>
                    </a:solidFill>
                    <a:latin typeface="charter"/>
                  </a:rPr>
                  <a:t>S</a:t>
                </a:r>
                <a:r>
                  <a:rPr lang="en-US" sz="1600" baseline="-25000" dirty="0" err="1">
                    <a:solidFill>
                      <a:srgbClr val="292929"/>
                    </a:solidFill>
                    <a:latin typeface="charter"/>
                  </a:rPr>
                  <a:t>Strong</a:t>
                </a:r>
                <a:r>
                  <a:rPr lang="en-US" sz="1600" dirty="0">
                    <a:solidFill>
                      <a:srgbClr val="292929"/>
                    </a:solidFill>
                    <a:latin typeface="charter"/>
                  </a:rPr>
                  <a:t> </a:t>
                </a:r>
                <a:r>
                  <a:rPr lang="en-US" sz="1600"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1600" i="1" smtClean="0">
                            <a:solidFill>
                              <a:srgbClr val="292929"/>
                            </a:solidFill>
                            <a:latin typeface="Cambria Math" panose="02040503050406030204" pitchFamily="18" charset="0"/>
                            <a:sym typeface="Wingdings" panose="05000000000000000000" pitchFamily="2" charset="2"/>
                          </a:rPr>
                        </m:ctrlPr>
                      </m:dPr>
                      <m:e>
                        <m:eqArr>
                          <m:eqArrPr>
                            <m:ctrlPr>
                              <a:rPr lang="en-US" sz="1600" i="1" smtClean="0">
                                <a:solidFill>
                                  <a:srgbClr val="292929"/>
                                </a:solidFill>
                                <a:latin typeface="Cambria Math" panose="02040503050406030204" pitchFamily="18" charset="0"/>
                                <a:sym typeface="Wingdings" panose="05000000000000000000" pitchFamily="2" charset="2"/>
                              </a:rPr>
                            </m:ctrlPr>
                          </m:eqArrPr>
                          <m:e>
                            <m:r>
                              <a:rPr lang="en-US" sz="1600" b="0" i="1" smtClean="0">
                                <a:solidFill>
                                  <a:srgbClr val="292929"/>
                                </a:solidFill>
                                <a:latin typeface="Cambria Math" panose="02040503050406030204" pitchFamily="18" charset="0"/>
                                <a:sym typeface="Wingdings" panose="05000000000000000000" pitchFamily="2" charset="2"/>
                              </a:rPr>
                              <m:t>1 ←</m:t>
                            </m:r>
                            <m:r>
                              <a:rPr lang="en-US" sz="1600" b="0" i="1" smtClean="0">
                                <a:solidFill>
                                  <a:srgbClr val="292929"/>
                                </a:solidFill>
                                <a:latin typeface="Cambria Math" panose="02040503050406030204" pitchFamily="18" charset="0"/>
                                <a:sym typeface="Wingdings" panose="05000000000000000000" pitchFamily="2" charset="2"/>
                              </a:rPr>
                              <m:t>𝑌𝑒𝑠</m:t>
                            </m:r>
                          </m:e>
                          <m:e>
                            <m:r>
                              <a:rPr lang="en-US" sz="1600" b="0" i="1" smtClean="0">
                                <a:solidFill>
                                  <a:srgbClr val="292929"/>
                                </a:solidFill>
                                <a:latin typeface="Cambria Math" panose="02040503050406030204" pitchFamily="18" charset="0"/>
                                <a:sym typeface="Wingdings" panose="05000000000000000000" pitchFamily="2" charset="2"/>
                              </a:rPr>
                              <m:t>1</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𝑁𝑜</m:t>
                            </m:r>
                          </m:e>
                        </m:eqArr>
                      </m:e>
                    </m:d>
                    <m:r>
                      <a:rPr lang="en-US" sz="1600" b="0" i="1" smtClean="0">
                        <a:solidFill>
                          <a:srgbClr val="292929"/>
                        </a:solidFill>
                        <a:latin typeface="Cambria Math" panose="02040503050406030204" pitchFamily="18" charset="0"/>
                        <a:sym typeface="Wingdings" panose="05000000000000000000" pitchFamily="2" charset="2"/>
                      </a:rPr>
                      <m:t>=</m:t>
                    </m:r>
                    <m:r>
                      <a:rPr lang="en-US" sz="1600" b="0" i="0" smtClean="0">
                        <a:solidFill>
                          <a:srgbClr val="292929"/>
                        </a:solidFill>
                        <a:latin typeface="Cambria Math" panose="02040503050406030204" pitchFamily="18" charset="0"/>
                        <a:sym typeface="Wingdings" panose="05000000000000000000" pitchFamily="2" charset="2"/>
                      </a:rPr>
                      <m:t>1</m:t>
                    </m:r>
                  </m:oMath>
                </a14:m>
                <a:endParaRPr lang="pt-BR" sz="1600" i="0" dirty="0">
                  <a:solidFill>
                    <a:srgbClr val="292929"/>
                  </a:solidFill>
                  <a:effectLst/>
                  <a:latin typeface="charter"/>
                </a:endParaRPr>
              </a:p>
            </p:txBody>
          </p:sp>
        </mc:Choice>
        <mc:Fallback xmlns="">
          <p:sp>
            <p:nvSpPr>
              <p:cNvPr id="3" name="Content Placeholder 2">
                <a:extLst>
                  <a:ext uri="{FF2B5EF4-FFF2-40B4-BE49-F238E27FC236}">
                    <a16:creationId xmlns="" xmlns:a16="http://schemas.microsoft.com/office/drawing/2014/main" xmlns:a14="http://schemas.microsoft.com/office/drawing/2010/main" id="{DD8FD1ED-FA5D-3CF9-8F5F-4884BF87EB51}"/>
                  </a:ext>
                </a:extLst>
              </p:cNvPr>
              <p:cNvSpPr>
                <a:spLocks noGrp="1" noRot="1" noChangeAspect="1" noMove="1" noResize="1" noEditPoints="1" noAdjustHandles="1" noChangeArrowheads="1" noChangeShapeType="1" noTextEdit="1"/>
              </p:cNvSpPr>
              <p:nvPr>
                <p:ph idx="1"/>
              </p:nvPr>
            </p:nvSpPr>
            <p:spPr>
              <a:blipFill rotWithShape="0">
                <a:blip r:embed="rId2"/>
                <a:stretch>
                  <a:fillRect l="-44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xmlns="" id="{5ADE579C-5E77-234E-10D2-6ED7A15DB14E}"/>
              </a:ext>
            </a:extLst>
          </p:cNvPr>
          <p:cNvSpPr>
            <a:spLocks noGrp="1"/>
          </p:cNvSpPr>
          <p:nvPr>
            <p:ph type="dt" sz="half" idx="10"/>
          </p:nvPr>
        </p:nvSpPr>
        <p:spPr/>
        <p:txBody>
          <a:bodyPr/>
          <a:lstStyle/>
          <a:p>
            <a:fld id="{EDE3AE94-FBBE-4283-837A-3E80D8E8DEC3}" type="datetime1">
              <a:rPr lang="en-US" smtClean="0"/>
              <a:t>3/2/2024</a:t>
            </a:fld>
            <a:endParaRPr lang="en-US"/>
          </a:p>
        </p:txBody>
      </p:sp>
      <p:sp>
        <p:nvSpPr>
          <p:cNvPr id="5" name="Footer Placeholder 4">
            <a:extLst>
              <a:ext uri="{FF2B5EF4-FFF2-40B4-BE49-F238E27FC236}">
                <a16:creationId xmlns:a16="http://schemas.microsoft.com/office/drawing/2014/main" xmlns="" id="{63852CB2-8836-B727-40D1-682AF74A25C3}"/>
              </a:ext>
            </a:extLst>
          </p:cNvPr>
          <p:cNvSpPr>
            <a:spLocks noGrp="1"/>
          </p:cNvSpPr>
          <p:nvPr>
            <p:ph type="ftr" sz="quarter" idx="11"/>
          </p:nvPr>
        </p:nvSpPr>
        <p:spPr/>
        <p:txBody>
          <a:bodyPr/>
          <a:lstStyle/>
          <a:p>
            <a:r>
              <a:rPr lang="en-US" dirty="0"/>
              <a:t>DT</a:t>
            </a:r>
          </a:p>
        </p:txBody>
      </p:sp>
      <p:sp>
        <p:nvSpPr>
          <p:cNvPr id="6" name="Slide Number Placeholder 5">
            <a:extLst>
              <a:ext uri="{FF2B5EF4-FFF2-40B4-BE49-F238E27FC236}">
                <a16:creationId xmlns:a16="http://schemas.microsoft.com/office/drawing/2014/main" xmlns="" id="{617657D6-6904-1296-1D32-7B3C1D7B6D8D}"/>
              </a:ext>
            </a:extLst>
          </p:cNvPr>
          <p:cNvSpPr>
            <a:spLocks noGrp="1"/>
          </p:cNvSpPr>
          <p:nvPr>
            <p:ph type="sldNum" sz="quarter" idx="12"/>
          </p:nvPr>
        </p:nvSpPr>
        <p:spPr/>
        <p:txBody>
          <a:bodyPr/>
          <a:lstStyle/>
          <a:p>
            <a:fld id="{07CE569E-9B7C-4CB9-AB80-C0841F922CFF}" type="slidenum">
              <a:rPr lang="en-US" smtClean="0"/>
              <a:pPr/>
              <a:t>46</a:t>
            </a:fld>
            <a:endParaRPr lang="en-US" b="1"/>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xmlns="" id="{7FCC34B8-71C8-8A35-EB85-3D0DB95A1BBD}"/>
                  </a:ext>
                </a:extLst>
              </p:cNvPr>
              <p:cNvSpPr txBox="1">
                <a:spLocks/>
              </p:cNvSpPr>
              <p:nvPr/>
            </p:nvSpPr>
            <p:spPr>
              <a:xfrm>
                <a:off x="4954575" y="4036505"/>
                <a:ext cx="7384639" cy="2319844"/>
              </a:xfrm>
              <a:prstGeom prst="rect">
                <a:avLst/>
              </a:prstGeom>
            </p:spPr>
            <p:txBody>
              <a:bodyPr vert="horz" lIns="91440" tIns="45720" rIns="91440" bIns="45720" rtlCol="0">
                <a:normAutofit fontScale="70000" lnSpcReduction="20000"/>
              </a:bodyPr>
              <a:lstStyle>
                <a:lvl1pPr marL="228600" indent="-228600" algn="just" defTabSz="914400" rtl="0" eaLnBrk="1" latinLnBrk="0" hangingPunct="1">
                  <a:lnSpc>
                    <a:spcPct val="125000"/>
                  </a:lnSpc>
                  <a:spcBef>
                    <a:spcPts val="1000"/>
                  </a:spcBef>
                  <a:buFont typeface="Arial" panose="020B0604020202020204" pitchFamily="34" charset="0"/>
                  <a:buChar char="•"/>
                  <a:defRPr sz="2800" kern="1200">
                    <a:solidFill>
                      <a:schemeClr val="bg1">
                        <a:alpha val="70000"/>
                      </a:schemeClr>
                    </a:solidFill>
                    <a:latin typeface="Sitka Subheading (Headings)"/>
                    <a:ea typeface="+mn-ea"/>
                    <a:cs typeface="+mn-cs"/>
                  </a:defRPr>
                </a:lvl1pPr>
                <a:lvl2pPr marL="685800" indent="-228600" algn="just" defTabSz="914400" rtl="0" eaLnBrk="1" latinLnBrk="0" hangingPunct="1">
                  <a:lnSpc>
                    <a:spcPct val="125000"/>
                  </a:lnSpc>
                  <a:spcBef>
                    <a:spcPts val="500"/>
                  </a:spcBef>
                  <a:buFont typeface="Arial" panose="020B0604020202020204" pitchFamily="34" charset="0"/>
                  <a:buChar char="•"/>
                  <a:defRPr sz="2400" kern="1200">
                    <a:solidFill>
                      <a:schemeClr val="bg1">
                        <a:alpha val="70000"/>
                      </a:schemeClr>
                    </a:solidFill>
                    <a:latin typeface="Sitka Subheading (Headings)"/>
                    <a:ea typeface="+mn-ea"/>
                    <a:cs typeface="+mn-cs"/>
                  </a:defRPr>
                </a:lvl2pPr>
                <a:lvl3pPr marL="1143000" indent="-228600" algn="just" defTabSz="914400" rtl="0" eaLnBrk="1" latinLnBrk="0" hangingPunct="1">
                  <a:lnSpc>
                    <a:spcPct val="125000"/>
                  </a:lnSpc>
                  <a:spcBef>
                    <a:spcPts val="500"/>
                  </a:spcBef>
                  <a:buFont typeface="Arial" panose="020B0604020202020204" pitchFamily="34" charset="0"/>
                  <a:buChar char="•"/>
                  <a:defRPr sz="2000" kern="1200">
                    <a:solidFill>
                      <a:schemeClr val="bg1">
                        <a:alpha val="70000"/>
                      </a:schemeClr>
                    </a:solidFill>
                    <a:latin typeface="Sitka Subheading (Headings)"/>
                    <a:ea typeface="+mn-ea"/>
                    <a:cs typeface="+mn-cs"/>
                  </a:defRPr>
                </a:lvl3pPr>
                <a:lvl4pPr marL="16002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4pPr>
                <a:lvl5pPr marL="20574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solidFill>
                            <a:srgbClr val="FF0000">
                              <a:alpha val="70000"/>
                            </a:srgbClr>
                          </a:solidFill>
                          <a:latin typeface="Cambria Math" panose="02040503050406030204" pitchFamily="18" charset="0"/>
                        </a:rPr>
                        <m:t>𝐺𝑎𝑖𝑛</m:t>
                      </m:r>
                      <m:d>
                        <m:dPr>
                          <m:ctrlPr>
                            <a:rPr lang="en-US" sz="2400" i="1" smtClean="0">
                              <a:solidFill>
                                <a:srgbClr val="FF0000">
                                  <a:alpha val="70000"/>
                                </a:srgbClr>
                              </a:solidFill>
                              <a:latin typeface="Cambria Math" panose="02040503050406030204" pitchFamily="18" charset="0"/>
                            </a:rPr>
                          </m:ctrlPr>
                        </m:dPr>
                        <m:e>
                          <m:r>
                            <a:rPr lang="en-US" sz="2400" i="1" smtClean="0">
                              <a:solidFill>
                                <a:srgbClr val="FF0000">
                                  <a:alpha val="70000"/>
                                </a:srgbClr>
                              </a:solidFill>
                              <a:latin typeface="Cambria Math" panose="02040503050406030204" pitchFamily="18" charset="0"/>
                            </a:rPr>
                            <m:t>𝑆</m:t>
                          </m:r>
                          <m:r>
                            <a:rPr lang="en-US" sz="240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𝐻𝑢𝑚𝑖𝑑𝑖𝑡𝑦</m:t>
                          </m:r>
                        </m:e>
                      </m:d>
                      <m:r>
                        <a:rPr lang="en-US" sz="240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𝐻</m:t>
                      </m:r>
                      <m:r>
                        <a:rPr lang="en-US" sz="2400" b="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𝑠</m:t>
                      </m:r>
                      <m:r>
                        <a:rPr lang="en-US" sz="2400" b="0" i="1" smtClean="0">
                          <a:solidFill>
                            <a:srgbClr val="FF0000">
                              <a:alpha val="70000"/>
                            </a:srgbClr>
                          </a:solidFill>
                          <a:latin typeface="Cambria Math" panose="02040503050406030204" pitchFamily="18" charset="0"/>
                        </a:rPr>
                        <m:t>)−</m:t>
                      </m:r>
                      <m:nary>
                        <m:naryPr>
                          <m:chr m:val="∑"/>
                          <m:supHide m:val="on"/>
                          <m:ctrlPr>
                            <a:rPr lang="en-US" sz="2400" i="1" smtClean="0">
                              <a:solidFill>
                                <a:srgbClr val="FF0000">
                                  <a:alpha val="70000"/>
                                </a:srgbClr>
                              </a:solidFill>
                              <a:latin typeface="Cambria Math" panose="02040503050406030204" pitchFamily="18" charset="0"/>
                            </a:rPr>
                          </m:ctrlPr>
                        </m:naryPr>
                        <m:sub>
                          <m:r>
                            <m:rPr>
                              <m:brk m:alnAt="7"/>
                            </m:rPr>
                            <a:rPr lang="en-US" sz="2400" i="1" smtClean="0">
                              <a:solidFill>
                                <a:srgbClr val="FF0000">
                                  <a:alpha val="70000"/>
                                </a:srgbClr>
                              </a:solidFill>
                              <a:latin typeface="Cambria Math" panose="02040503050406030204" pitchFamily="18" charset="0"/>
                            </a:rPr>
                            <m:t>𝑣</m:t>
                          </m:r>
                          <m:r>
                            <a:rPr lang="en-US" sz="2400" i="1" smtClean="0">
                              <a:solidFill>
                                <a:srgbClr val="FF0000">
                                  <a:alpha val="70000"/>
                                </a:srgbClr>
                              </a:solidFill>
                              <a:latin typeface="Cambria Math" panose="02040503050406030204" pitchFamily="18" charset="0"/>
                              <a:ea typeface="Cambria Math" panose="02040503050406030204" pitchFamily="18" charset="0"/>
                            </a:rPr>
                            <m:t>∈</m:t>
                          </m:r>
                          <m:d>
                            <m:dPr>
                              <m:ctrlPr>
                                <a:rPr lang="en-US" sz="2400" i="1" smtClean="0">
                                  <a:solidFill>
                                    <a:srgbClr val="FF0000">
                                      <a:alpha val="70000"/>
                                    </a:srgbClr>
                                  </a:solidFill>
                                  <a:latin typeface="Cambria Math" panose="02040503050406030204" pitchFamily="18" charset="0"/>
                                  <a:ea typeface="Cambria Math" panose="02040503050406030204" pitchFamily="18" charset="0"/>
                                </a:rPr>
                              </m:ctrlPr>
                            </m:dPr>
                            <m:e>
                              <m:r>
                                <a:rPr lang="en-US" sz="2400" b="0" i="1" smtClean="0">
                                  <a:solidFill>
                                    <a:srgbClr val="FF0000">
                                      <a:alpha val="70000"/>
                                    </a:srgbClr>
                                  </a:solidFill>
                                  <a:latin typeface="Cambria Math" panose="02040503050406030204" pitchFamily="18" charset="0"/>
                                  <a:ea typeface="Cambria Math" panose="02040503050406030204" pitchFamily="18" charset="0"/>
                                </a:rPr>
                                <m:t>𝐻𝑖𝑔h</m:t>
                              </m:r>
                              <m:r>
                                <a:rPr lang="en-US" sz="2400" b="0" i="1" smtClean="0">
                                  <a:solidFill>
                                    <a:srgbClr val="FF0000">
                                      <a:alpha val="70000"/>
                                    </a:srgbClr>
                                  </a:solidFill>
                                  <a:latin typeface="Cambria Math" panose="02040503050406030204" pitchFamily="18" charset="0"/>
                                  <a:ea typeface="Cambria Math" panose="02040503050406030204" pitchFamily="18" charset="0"/>
                                </a:rPr>
                                <m:t> </m:t>
                              </m:r>
                              <m:r>
                                <a:rPr lang="en-US" sz="2400" b="0" i="1" smtClean="0">
                                  <a:solidFill>
                                    <a:srgbClr val="FF0000">
                                      <a:alpha val="70000"/>
                                    </a:srgbClr>
                                  </a:solidFill>
                                  <a:latin typeface="Cambria Math" panose="02040503050406030204" pitchFamily="18" charset="0"/>
                                  <a:ea typeface="Cambria Math" panose="02040503050406030204" pitchFamily="18" charset="0"/>
                                </a:rPr>
                                <m:t>𝑁𝑜𝑟𝑚𝑎𝑙</m:t>
                              </m:r>
                            </m:e>
                          </m:d>
                        </m:sub>
                        <m:sup/>
                        <m:e>
                          <m:f>
                            <m:fPr>
                              <m:ctrlPr>
                                <a:rPr lang="en-US" sz="2400" i="1" smtClean="0">
                                  <a:solidFill>
                                    <a:srgbClr val="FF0000">
                                      <a:alpha val="70000"/>
                                    </a:srgbClr>
                                  </a:solidFill>
                                  <a:latin typeface="Cambria Math" panose="02040503050406030204" pitchFamily="18" charset="0"/>
                                </a:rPr>
                              </m:ctrlPr>
                            </m:fPr>
                            <m:num>
                              <m:d>
                                <m:dPr>
                                  <m:begChr m:val="|"/>
                                  <m:endChr m:val="|"/>
                                  <m:ctrlPr>
                                    <a:rPr lang="en-US" sz="2400" i="1" smtClean="0">
                                      <a:solidFill>
                                        <a:srgbClr val="FF0000">
                                          <a:alpha val="70000"/>
                                        </a:srgbClr>
                                      </a:solidFill>
                                      <a:latin typeface="Cambria Math" panose="02040503050406030204" pitchFamily="18" charset="0"/>
                                    </a:rPr>
                                  </m:ctrlPr>
                                </m:dPr>
                                <m:e>
                                  <m:sSub>
                                    <m:sSubPr>
                                      <m:ctrlPr>
                                        <a:rPr lang="en-US" sz="2400" i="1" smtClean="0">
                                          <a:solidFill>
                                            <a:srgbClr val="FF0000">
                                              <a:alpha val="70000"/>
                                            </a:srgbClr>
                                          </a:solidFill>
                                          <a:latin typeface="Cambria Math" panose="02040503050406030204" pitchFamily="18" charset="0"/>
                                        </a:rPr>
                                      </m:ctrlPr>
                                    </m:sSubPr>
                                    <m:e>
                                      <m:r>
                                        <a:rPr lang="en-US" sz="2400" i="1" smtClean="0">
                                          <a:solidFill>
                                            <a:srgbClr val="FF0000">
                                              <a:alpha val="70000"/>
                                            </a:srgbClr>
                                          </a:solidFill>
                                          <a:latin typeface="Cambria Math" panose="02040503050406030204" pitchFamily="18" charset="0"/>
                                        </a:rPr>
                                        <m:t>𝑆</m:t>
                                      </m:r>
                                    </m:e>
                                    <m:sub>
                                      <m:r>
                                        <a:rPr lang="en-US" sz="2400" i="1" smtClean="0">
                                          <a:solidFill>
                                            <a:srgbClr val="FF0000">
                                              <a:alpha val="70000"/>
                                            </a:srgbClr>
                                          </a:solidFill>
                                          <a:latin typeface="Cambria Math" panose="02040503050406030204" pitchFamily="18" charset="0"/>
                                        </a:rPr>
                                        <m:t>𝑣</m:t>
                                      </m:r>
                                    </m:sub>
                                  </m:sSub>
                                </m:e>
                              </m:d>
                            </m:num>
                            <m:den>
                              <m:d>
                                <m:dPr>
                                  <m:begChr m:val="|"/>
                                  <m:endChr m:val="|"/>
                                  <m:ctrlPr>
                                    <a:rPr lang="en-US" sz="2400" i="1" smtClean="0">
                                      <a:solidFill>
                                        <a:srgbClr val="FF0000">
                                          <a:alpha val="70000"/>
                                        </a:srgbClr>
                                      </a:solidFill>
                                      <a:latin typeface="Cambria Math" panose="02040503050406030204" pitchFamily="18" charset="0"/>
                                    </a:rPr>
                                  </m:ctrlPr>
                                </m:dPr>
                                <m:e>
                                  <m:r>
                                    <a:rPr lang="en-US" sz="2400" i="1" smtClean="0">
                                      <a:solidFill>
                                        <a:srgbClr val="FF0000">
                                          <a:alpha val="70000"/>
                                        </a:srgbClr>
                                      </a:solidFill>
                                      <a:latin typeface="Cambria Math" panose="02040503050406030204" pitchFamily="18" charset="0"/>
                                    </a:rPr>
                                    <m:t>𝑆</m:t>
                                  </m:r>
                                </m:e>
                              </m:d>
                            </m:den>
                          </m:f>
                          <m:r>
                            <a:rPr lang="en-US" sz="2400" i="1" smtClean="0">
                              <a:solidFill>
                                <a:srgbClr val="FF0000">
                                  <a:alpha val="70000"/>
                                </a:srgbClr>
                              </a:solidFill>
                              <a:latin typeface="Cambria Math" panose="02040503050406030204" pitchFamily="18" charset="0"/>
                            </a:rPr>
                            <m:t>𝐸𝑛𝑡𝑟𝑜𝑝𝑦</m:t>
                          </m:r>
                          <m:d>
                            <m:dPr>
                              <m:ctrlPr>
                                <a:rPr lang="en-US" sz="2400" i="1" smtClean="0">
                                  <a:solidFill>
                                    <a:srgbClr val="FF0000">
                                      <a:alpha val="70000"/>
                                    </a:srgbClr>
                                  </a:solidFill>
                                  <a:latin typeface="Cambria Math" panose="02040503050406030204" pitchFamily="18" charset="0"/>
                                </a:rPr>
                              </m:ctrlPr>
                            </m:dPr>
                            <m:e>
                              <m:sSub>
                                <m:sSubPr>
                                  <m:ctrlPr>
                                    <a:rPr lang="en-US" sz="2400" i="1" smtClean="0">
                                      <a:solidFill>
                                        <a:srgbClr val="FF0000">
                                          <a:alpha val="70000"/>
                                        </a:srgbClr>
                                      </a:solidFill>
                                      <a:latin typeface="Cambria Math" panose="02040503050406030204" pitchFamily="18" charset="0"/>
                                    </a:rPr>
                                  </m:ctrlPr>
                                </m:sSubPr>
                                <m:e>
                                  <m:r>
                                    <a:rPr lang="en-US" sz="2400" i="1" smtClean="0">
                                      <a:solidFill>
                                        <a:srgbClr val="FF0000">
                                          <a:alpha val="70000"/>
                                        </a:srgbClr>
                                      </a:solidFill>
                                      <a:latin typeface="Cambria Math" panose="02040503050406030204" pitchFamily="18" charset="0"/>
                                    </a:rPr>
                                    <m:t>𝑆</m:t>
                                  </m:r>
                                </m:e>
                                <m:sub>
                                  <m:r>
                                    <a:rPr lang="en-US" sz="2400" i="1" smtClean="0">
                                      <a:solidFill>
                                        <a:srgbClr val="FF0000">
                                          <a:alpha val="70000"/>
                                        </a:srgbClr>
                                      </a:solidFill>
                                      <a:latin typeface="Cambria Math" panose="02040503050406030204" pitchFamily="18" charset="0"/>
                                    </a:rPr>
                                    <m:t>𝑣</m:t>
                                  </m:r>
                                </m:sub>
                              </m:sSub>
                            </m:e>
                          </m:d>
                        </m:e>
                      </m:nary>
                    </m:oMath>
                  </m:oMathPara>
                </a14:m>
                <a:endParaRPr lang="en-US" sz="2400" dirty="0"/>
              </a:p>
              <a:p>
                <a:pPr marL="0" indent="0" algn="l">
                  <a:buNone/>
                </a:pPr>
                <a:r>
                  <a:rPr lang="en-US" sz="2400" dirty="0">
                    <a:sym typeface="Wingdings" panose="05000000000000000000" pitchFamily="2" charset="2"/>
                  </a:rPr>
                  <a:t> </a:t>
                </a:r>
                <a14:m>
                  <m:oMath xmlns:m="http://schemas.openxmlformats.org/officeDocument/2006/math">
                    <m:r>
                      <m:rPr>
                        <m:nor/>
                      </m:rPr>
                      <a:rPr lang="en-US" sz="2400" dirty="0"/>
                      <m:t>G</m:t>
                    </m:r>
                    <m:r>
                      <m:rPr>
                        <m:nor/>
                      </m:rPr>
                      <a:rPr lang="en-US" sz="2400" dirty="0" smtClean="0"/>
                      <m:t>ain</m:t>
                    </m:r>
                    <m:r>
                      <m:rPr>
                        <m:nor/>
                      </m:rPr>
                      <a:rPr lang="en-US" sz="2400" dirty="0"/>
                      <m:t>(</m:t>
                    </m:r>
                    <m:r>
                      <m:rPr>
                        <m:nor/>
                      </m:rPr>
                      <a:rPr lang="en-US" sz="2400" dirty="0"/>
                      <m:t>S</m:t>
                    </m:r>
                    <m:r>
                      <m:rPr>
                        <m:nor/>
                      </m:rPr>
                      <a:rPr lang="en-US" sz="2400" dirty="0"/>
                      <m:t>,</m:t>
                    </m:r>
                    <m:r>
                      <m:rPr>
                        <m:nor/>
                      </m:rPr>
                      <a:rPr lang="en-US" sz="2400" b="0" i="0" dirty="0" smtClean="0"/>
                      <m:t>Humidity</m:t>
                    </m:r>
                    <m:r>
                      <m:rPr>
                        <m:nor/>
                      </m:rPr>
                      <a:rPr lang="en-US" sz="2400" dirty="0"/>
                      <m:t>)= </m:t>
                    </m:r>
                    <m:r>
                      <m:rPr>
                        <m:nor/>
                      </m:rPr>
                      <a:rPr lang="en-US" sz="2400" dirty="0"/>
                      <m:t>H</m:t>
                    </m:r>
                    <m:r>
                      <m:rPr>
                        <m:nor/>
                      </m:rPr>
                      <a:rPr lang="en-US" sz="2400" dirty="0"/>
                      <m:t>(</m:t>
                    </m:r>
                    <m:r>
                      <m:rPr>
                        <m:nor/>
                      </m:rPr>
                      <a:rPr lang="en-US" sz="2400" dirty="0"/>
                      <m:t>s</m:t>
                    </m:r>
                    <m:r>
                      <m:rPr>
                        <m:nor/>
                      </m:rPr>
                      <a:rPr lang="en-US" sz="2400" dirty="0"/>
                      <m:t>)</m:t>
                    </m:r>
                    <m:r>
                      <a:rPr lang="en-US" sz="2400" i="1" dirty="0" smtClean="0">
                        <a:latin typeface="Cambria Math" panose="02040503050406030204" pitchFamily="18" charset="0"/>
                      </a:rPr>
                      <m:t>−</m:t>
                    </m:r>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3</m:t>
                        </m:r>
                      </m:num>
                      <m:den>
                        <m:r>
                          <a:rPr lang="en-US" sz="2400" b="0" i="1" dirty="0" smtClean="0">
                            <a:latin typeface="Cambria Math" panose="02040503050406030204" pitchFamily="18" charset="0"/>
                          </a:rPr>
                          <m:t>5</m:t>
                        </m:r>
                      </m:den>
                    </m:f>
                    <m:r>
                      <a:rPr lang="en-US" sz="2400" i="1" dirty="0" smtClean="0">
                        <a:latin typeface="Cambria Math" panose="02040503050406030204" pitchFamily="18" charset="0"/>
                      </a:rPr>
                      <m:t>𝐸𝑛𝑡𝑟𝑜𝑝𝑦</m:t>
                    </m:r>
                    <m:d>
                      <m:dPr>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𝐻𝑖𝑔h</m:t>
                        </m:r>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b="0" i="1" dirty="0" smtClean="0">
                            <a:latin typeface="Cambria Math" panose="02040503050406030204" pitchFamily="18" charset="0"/>
                          </a:rPr>
                          <m:t>2</m:t>
                        </m:r>
                      </m:num>
                      <m:den>
                        <m:r>
                          <a:rPr lang="en-US" sz="2400" b="0" i="1" dirty="0" smtClean="0">
                            <a:latin typeface="Cambria Math" panose="02040503050406030204" pitchFamily="18" charset="0"/>
                          </a:rPr>
                          <m:t>5</m:t>
                        </m:r>
                      </m:den>
                    </m:f>
                    <m:r>
                      <a:rPr lang="en-US" sz="2400" i="1" dirty="0">
                        <a:latin typeface="Cambria Math" panose="02040503050406030204" pitchFamily="18" charset="0"/>
                      </a:rPr>
                      <m:t>𝐸𝑛𝑡𝑟𝑜𝑝𝑦</m:t>
                    </m:r>
                    <m:d>
                      <m:dPr>
                        <m:ctrlPr>
                          <a:rPr lang="en-US" sz="2400" i="1" dirty="0">
                            <a:latin typeface="Cambria Math" panose="02040503050406030204" pitchFamily="18" charset="0"/>
                          </a:rPr>
                        </m:ctrlPr>
                      </m:dPr>
                      <m:e>
                        <m:r>
                          <a:rPr lang="en-US" sz="2400" b="0" i="1" dirty="0" smtClean="0">
                            <a:latin typeface="Cambria Math" panose="02040503050406030204" pitchFamily="18" charset="0"/>
                          </a:rPr>
                          <m:t>𝑁𝑜𝑟𝑚𝑎𝑙</m:t>
                        </m:r>
                      </m:e>
                    </m:d>
                  </m:oMath>
                </a14:m>
                <a:endParaRPr lang="en-US" sz="2400" dirty="0"/>
              </a:p>
              <a:p>
                <a:pPr algn="l">
                  <a:buFont typeface="Wingdings" panose="05000000000000000000" pitchFamily="2" charset="2"/>
                  <a:buChar char="è"/>
                </a:pPr>
                <a14:m>
                  <m:oMath xmlns:m="http://schemas.openxmlformats.org/officeDocument/2006/math">
                    <m:r>
                      <m:rPr>
                        <m:nor/>
                      </m:rPr>
                      <a:rPr lang="en-US" sz="2400" dirty="0" smtClean="0"/>
                      <m:t>Gain</m:t>
                    </m:r>
                    <m:r>
                      <m:rPr>
                        <m:nor/>
                      </m:rPr>
                      <a:rPr lang="en-US" sz="2400" dirty="0" smtClean="0"/>
                      <m:t>(</m:t>
                    </m:r>
                    <m:r>
                      <m:rPr>
                        <m:nor/>
                      </m:rPr>
                      <a:rPr lang="en-US" sz="2400" dirty="0" smtClean="0"/>
                      <m:t>S</m:t>
                    </m:r>
                    <m:r>
                      <m:rPr>
                        <m:nor/>
                      </m:rPr>
                      <a:rPr lang="en-US" sz="2400" dirty="0" smtClean="0"/>
                      <m:t>,</m:t>
                    </m:r>
                    <m:r>
                      <m:rPr>
                        <m:nor/>
                      </m:rPr>
                      <a:rPr lang="en-US" sz="2400" dirty="0"/>
                      <m:t>Temperature</m:t>
                    </m:r>
                    <m:r>
                      <m:rPr>
                        <m:nor/>
                      </m:rPr>
                      <a:rPr lang="en-US" sz="2400" dirty="0" smtClean="0"/>
                      <m:t>)= 0.</m:t>
                    </m:r>
                    <m:r>
                      <m:rPr>
                        <m:nor/>
                      </m:rPr>
                      <a:rPr lang="en-US" sz="2400" b="0" i="0" dirty="0" smtClean="0"/>
                      <m:t>971</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0</m:t>
                    </m:r>
                  </m:oMath>
                </a14:m>
                <a:endParaRPr lang="en-US" sz="2400" dirty="0"/>
              </a:p>
              <a:p>
                <a:pPr algn="l">
                  <a:buFont typeface="Wingdings" panose="05000000000000000000" pitchFamily="2" charset="2"/>
                  <a:buChar char="è"/>
                </a:pPr>
                <a:r>
                  <a:rPr lang="en-US" sz="2400" dirty="0">
                    <a:sym typeface="Wingdings" panose="05000000000000000000" pitchFamily="2" charset="2"/>
                  </a:rPr>
                  <a:t> </a:t>
                </a:r>
                <a14:m>
                  <m:oMath xmlns:m="http://schemas.openxmlformats.org/officeDocument/2006/math">
                    <m:r>
                      <m:rPr>
                        <m:nor/>
                      </m:rPr>
                      <a:rPr lang="en-US" sz="3200" b="1" dirty="0" smtClean="0">
                        <a:solidFill>
                          <a:srgbClr val="0070C0">
                            <a:alpha val="70000"/>
                          </a:srgbClr>
                        </a:solidFill>
                      </a:rPr>
                      <m:t>Gain</m:t>
                    </m:r>
                    <m:r>
                      <m:rPr>
                        <m:nor/>
                      </m:rPr>
                      <a:rPr lang="en-US" sz="3200" b="1" dirty="0" smtClean="0">
                        <a:solidFill>
                          <a:srgbClr val="0070C0">
                            <a:alpha val="70000"/>
                          </a:srgbClr>
                        </a:solidFill>
                      </a:rPr>
                      <m:t>(</m:t>
                    </m:r>
                    <m:r>
                      <m:rPr>
                        <m:nor/>
                      </m:rPr>
                      <a:rPr lang="en-US" sz="3200" b="1" dirty="0" smtClean="0">
                        <a:solidFill>
                          <a:srgbClr val="0070C0">
                            <a:alpha val="70000"/>
                          </a:srgbClr>
                        </a:solidFill>
                      </a:rPr>
                      <m:t>S</m:t>
                    </m:r>
                    <m:r>
                      <m:rPr>
                        <m:nor/>
                      </m:rPr>
                      <a:rPr lang="en-US" sz="3200" b="1" dirty="0" smtClean="0">
                        <a:solidFill>
                          <a:srgbClr val="0070C0">
                            <a:alpha val="70000"/>
                          </a:srgbClr>
                        </a:solidFill>
                      </a:rPr>
                      <m:t>,</m:t>
                    </m:r>
                    <m:r>
                      <m:rPr>
                        <m:nor/>
                      </m:rPr>
                      <a:rPr lang="en-US" sz="2400" i="1" u="sng" dirty="0">
                        <a:solidFill>
                          <a:srgbClr val="C00000"/>
                        </a:solidFill>
                        <a:latin typeface="charter"/>
                      </a:rPr>
                      <m:t>Windy</m:t>
                    </m:r>
                    <m:r>
                      <m:rPr>
                        <m:nor/>
                      </m:rPr>
                      <a:rPr lang="en-US" sz="3200" b="1" dirty="0" smtClean="0">
                        <a:solidFill>
                          <a:srgbClr val="0070C0">
                            <a:alpha val="70000"/>
                          </a:srgbClr>
                        </a:solidFill>
                      </a:rPr>
                      <m:t>)=0.</m:t>
                    </m:r>
                    <m:r>
                      <m:rPr>
                        <m:nor/>
                      </m:rPr>
                      <a:rPr lang="en-US" sz="3200" b="1" i="0" dirty="0" smtClean="0">
                        <a:solidFill>
                          <a:srgbClr val="0070C0">
                            <a:alpha val="70000"/>
                          </a:srgbClr>
                        </a:solidFill>
                      </a:rPr>
                      <m:t>019</m:t>
                    </m:r>
                  </m:oMath>
                </a14:m>
                <a:endParaRPr lang="en-US" sz="2400" b="1" dirty="0"/>
              </a:p>
            </p:txBody>
          </p:sp>
        </mc:Choice>
        <mc:Fallback xmlns="">
          <p:sp>
            <p:nvSpPr>
              <p:cNvPr id="8" name="Content Placeholder 2">
                <a:extLst>
                  <a:ext uri="{FF2B5EF4-FFF2-40B4-BE49-F238E27FC236}">
                    <a16:creationId xmlns="" xmlns:a16="http://schemas.microsoft.com/office/drawing/2014/main" xmlns:a14="http://schemas.microsoft.com/office/drawing/2010/main" id="{7FCC34B8-71C8-8A35-EB85-3D0DB95A1BBD}"/>
                  </a:ext>
                </a:extLst>
              </p:cNvPr>
              <p:cNvSpPr txBox="1">
                <a:spLocks noRot="1" noChangeAspect="1" noMove="1" noResize="1" noEditPoints="1" noAdjustHandles="1" noChangeArrowheads="1" noChangeShapeType="1" noTextEdit="1"/>
              </p:cNvSpPr>
              <p:nvPr/>
            </p:nvSpPr>
            <p:spPr>
              <a:xfrm>
                <a:off x="4954575" y="4036505"/>
                <a:ext cx="7384639" cy="2319844"/>
              </a:xfrm>
              <a:prstGeom prst="rect">
                <a:avLst/>
              </a:prstGeom>
              <a:blipFill rotWithShape="0">
                <a:blip r:embed="rId3"/>
                <a:stretch>
                  <a:fillRect l="-578" b="-21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xmlns="" id="{02E9996C-2682-92F0-01DC-F21E70D9F6C6}"/>
              </a:ext>
            </a:extLst>
          </p:cNvPr>
          <p:cNvPicPr>
            <a:picLocks noChangeAspect="1"/>
          </p:cNvPicPr>
          <p:nvPr/>
        </p:nvPicPr>
        <p:blipFill>
          <a:blip r:embed="rId4"/>
          <a:stretch>
            <a:fillRect/>
          </a:stretch>
        </p:blipFill>
        <p:spPr>
          <a:xfrm>
            <a:off x="5601225" y="1686016"/>
            <a:ext cx="6188176" cy="1742983"/>
          </a:xfrm>
          <a:prstGeom prst="rect">
            <a:avLst/>
          </a:prstGeom>
          <a:ln>
            <a:solidFill>
              <a:schemeClr val="accent1"/>
            </a:solidFill>
          </a:ln>
        </p:spPr>
      </p:pic>
    </p:spTree>
    <p:extLst>
      <p:ext uri="{BB962C8B-B14F-4D97-AF65-F5344CB8AC3E}">
        <p14:creationId xmlns:p14="http://schemas.microsoft.com/office/powerpoint/2010/main" val="4995183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Information </a:t>
            </a:r>
            <a:r>
              <a:rPr lang="en-US" b="1" dirty="0" smtClean="0"/>
              <a:t>gain</a:t>
            </a:r>
            <a:endParaRPr lang="en-US" dirty="0"/>
          </a:p>
        </p:txBody>
      </p:sp>
      <p:grpSp>
        <p:nvGrpSpPr>
          <p:cNvPr id="7" name="Group 6"/>
          <p:cNvGrpSpPr/>
          <p:nvPr/>
        </p:nvGrpSpPr>
        <p:grpSpPr>
          <a:xfrm>
            <a:off x="5029200" y="2560638"/>
            <a:ext cx="6400800" cy="4086497"/>
            <a:chOff x="2590800" y="1295400"/>
            <a:chExt cx="6400800" cy="4086497"/>
          </a:xfrm>
        </p:grpSpPr>
        <p:pic>
          <p:nvPicPr>
            <p:cNvPr id="4" name="Picture 3"/>
            <p:cNvPicPr>
              <a:picLocks noChangeAspect="1"/>
            </p:cNvPicPr>
            <p:nvPr/>
          </p:nvPicPr>
          <p:blipFill>
            <a:blip r:embed="rId2"/>
            <a:stretch>
              <a:fillRect/>
            </a:stretch>
          </p:blipFill>
          <p:spPr>
            <a:xfrm>
              <a:off x="2590800" y="1295400"/>
              <a:ext cx="6208930" cy="4083949"/>
            </a:xfrm>
            <a:prstGeom prst="rect">
              <a:avLst/>
            </a:prstGeom>
          </p:spPr>
        </p:pic>
        <p:sp>
          <p:nvSpPr>
            <p:cNvPr id="5" name="TextBox 4"/>
            <p:cNvSpPr txBox="1"/>
            <p:nvPr/>
          </p:nvSpPr>
          <p:spPr>
            <a:xfrm>
              <a:off x="6019800" y="2898148"/>
              <a:ext cx="2971800" cy="2483749"/>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3" name="Rectangle 2"/>
              <p:cNvSpPr/>
              <p:nvPr/>
            </p:nvSpPr>
            <p:spPr>
              <a:xfrm>
                <a:off x="1600200" y="1524000"/>
                <a:ext cx="3134191" cy="369332"/>
              </a:xfrm>
              <a:prstGeom prst="rect">
                <a:avLst/>
              </a:prstGeom>
            </p:spPr>
            <p:txBody>
              <a:bodyPr wrap="none">
                <a:spAutoFit/>
              </a:bodyPr>
              <a:lstStyle/>
              <a:p>
                <a:r>
                  <a:rPr lang="en-US" dirty="0">
                    <a:sym typeface="Wingdings" panose="05000000000000000000" pitchFamily="2" charset="2"/>
                  </a:rPr>
                  <a:t> </a:t>
                </a:r>
                <a14:m>
                  <m:oMath xmlns:m="http://schemas.openxmlformats.org/officeDocument/2006/math">
                    <m:r>
                      <m:rPr>
                        <m:nor/>
                      </m:rPr>
                      <a:rPr lang="en-US" b="1" dirty="0">
                        <a:solidFill>
                          <a:srgbClr val="0070C0">
                            <a:alpha val="70000"/>
                          </a:srgbClr>
                        </a:solidFill>
                      </a:rPr>
                      <m:t>Gain</m:t>
                    </m:r>
                    <m:r>
                      <m:rPr>
                        <m:nor/>
                      </m:rPr>
                      <a:rPr lang="en-US" b="1" dirty="0">
                        <a:solidFill>
                          <a:srgbClr val="0070C0">
                            <a:alpha val="70000"/>
                          </a:srgbClr>
                        </a:solidFill>
                      </a:rPr>
                      <m:t>(</m:t>
                    </m:r>
                    <m:r>
                      <m:rPr>
                        <m:nor/>
                      </m:rPr>
                      <a:rPr lang="en-US" b="1" dirty="0">
                        <a:solidFill>
                          <a:srgbClr val="0070C0">
                            <a:alpha val="70000"/>
                          </a:srgbClr>
                        </a:solidFill>
                      </a:rPr>
                      <m:t>S</m:t>
                    </m:r>
                    <m:r>
                      <m:rPr>
                        <m:nor/>
                      </m:rPr>
                      <a:rPr lang="en-US" b="1" dirty="0">
                        <a:solidFill>
                          <a:srgbClr val="0070C0">
                            <a:alpha val="70000"/>
                          </a:srgbClr>
                        </a:solidFill>
                      </a:rPr>
                      <m:t>,</m:t>
                    </m:r>
                    <m:r>
                      <m:rPr>
                        <m:nor/>
                      </m:rPr>
                      <a:rPr lang="en-US" b="1" dirty="0">
                        <a:solidFill>
                          <a:srgbClr val="0070C0">
                            <a:alpha val="70000"/>
                          </a:srgbClr>
                        </a:solidFill>
                      </a:rPr>
                      <m:t>Temperature</m:t>
                    </m:r>
                    <m:r>
                      <m:rPr>
                        <m:nor/>
                      </m:rPr>
                      <a:rPr lang="en-US" b="1" dirty="0">
                        <a:solidFill>
                          <a:srgbClr val="0070C0">
                            <a:alpha val="70000"/>
                          </a:srgbClr>
                        </a:solidFill>
                      </a:rPr>
                      <m:t>)=0.571</m:t>
                    </m:r>
                  </m:oMath>
                </a14:m>
                <a:endParaRPr lang="en-US" b="1" dirty="0"/>
              </a:p>
            </p:txBody>
          </p:sp>
        </mc:Choice>
        <mc:Fallback xmlns="">
          <p:sp>
            <p:nvSpPr>
              <p:cNvPr id="3" name="Rectangle 2"/>
              <p:cNvSpPr>
                <a:spLocks noRot="1" noChangeAspect="1" noMove="1" noResize="1" noEditPoints="1" noAdjustHandles="1" noChangeArrowheads="1" noChangeShapeType="1" noTextEdit="1"/>
              </p:cNvSpPr>
              <p:nvPr/>
            </p:nvSpPr>
            <p:spPr>
              <a:xfrm>
                <a:off x="1600200" y="1524000"/>
                <a:ext cx="3134191" cy="369332"/>
              </a:xfrm>
              <a:prstGeom prst="rect">
                <a:avLst/>
              </a:prstGeom>
              <a:blipFill rotWithShape="0">
                <a:blip r:embed="rId3"/>
                <a:stretch>
                  <a:fillRect l="-1751" t="-9836"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057400" y="1999694"/>
                <a:ext cx="23326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b="1" dirty="0">
                          <a:solidFill>
                            <a:srgbClr val="0070C0">
                              <a:alpha val="70000"/>
                            </a:srgbClr>
                          </a:solidFill>
                        </a:rPr>
                        <m:t>Gain</m:t>
                      </m:r>
                      <m:r>
                        <m:rPr>
                          <m:nor/>
                        </m:rPr>
                        <a:rPr lang="en-US" b="1" dirty="0">
                          <a:solidFill>
                            <a:srgbClr val="0070C0">
                              <a:alpha val="70000"/>
                            </a:srgbClr>
                          </a:solidFill>
                        </a:rPr>
                        <m:t>(</m:t>
                      </m:r>
                      <m:r>
                        <m:rPr>
                          <m:nor/>
                        </m:rPr>
                        <a:rPr lang="en-US" b="1" dirty="0">
                          <a:solidFill>
                            <a:srgbClr val="0070C0">
                              <a:alpha val="70000"/>
                            </a:srgbClr>
                          </a:solidFill>
                        </a:rPr>
                        <m:t>S</m:t>
                      </m:r>
                      <m:r>
                        <m:rPr>
                          <m:nor/>
                        </m:rPr>
                        <a:rPr lang="en-US" b="1" dirty="0">
                          <a:solidFill>
                            <a:srgbClr val="0070C0">
                              <a:alpha val="70000"/>
                            </a:srgbClr>
                          </a:solidFill>
                        </a:rPr>
                        <m:t>,</m:t>
                      </m:r>
                      <m:r>
                        <m:rPr>
                          <m:nor/>
                        </m:rPr>
                        <a:rPr lang="en-US" sz="1400" i="1" u="sng" dirty="0">
                          <a:solidFill>
                            <a:srgbClr val="292929"/>
                          </a:solidFill>
                          <a:latin typeface="charter"/>
                        </a:rPr>
                        <m:t>Humidity</m:t>
                      </m:r>
                      <m:r>
                        <m:rPr>
                          <m:nor/>
                        </m:rPr>
                        <a:rPr lang="en-US" b="1" dirty="0">
                          <a:solidFill>
                            <a:srgbClr val="0070C0">
                              <a:alpha val="70000"/>
                            </a:srgbClr>
                          </a:solidFill>
                        </a:rPr>
                        <m:t>)=0.971</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057400" y="1999694"/>
                <a:ext cx="2332690" cy="369332"/>
              </a:xfrm>
              <a:prstGeom prst="rect">
                <a:avLst/>
              </a:prstGeom>
              <a:blipFill rotWithShape="0">
                <a:blip r:embed="rId4"/>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062209" y="2560638"/>
                <a:ext cx="2327881" cy="369332"/>
              </a:xfrm>
              <a:prstGeom prst="rect">
                <a:avLst/>
              </a:prstGeom>
            </p:spPr>
            <p:txBody>
              <a:bodyPr wrap="none">
                <a:spAutoFit/>
              </a:bodyPr>
              <a:lstStyle/>
              <a:p>
                <a:pPr>
                  <a:buFont typeface="Wingdings" panose="05000000000000000000" pitchFamily="2" charset="2"/>
                  <a:buChar char="è"/>
                </a:pPr>
                <a14:m>
                  <m:oMath xmlns:m="http://schemas.openxmlformats.org/officeDocument/2006/math">
                    <m:r>
                      <m:rPr>
                        <m:nor/>
                      </m:rPr>
                      <a:rPr lang="en-US" b="1" dirty="0">
                        <a:solidFill>
                          <a:srgbClr val="0070C0">
                            <a:alpha val="70000"/>
                          </a:srgbClr>
                        </a:solidFill>
                      </a:rPr>
                      <m:t>Gain</m:t>
                    </m:r>
                    <m:r>
                      <m:rPr>
                        <m:nor/>
                      </m:rPr>
                      <a:rPr lang="en-US" b="1" dirty="0">
                        <a:solidFill>
                          <a:srgbClr val="0070C0">
                            <a:alpha val="70000"/>
                          </a:srgbClr>
                        </a:solidFill>
                      </a:rPr>
                      <m:t>(</m:t>
                    </m:r>
                    <m:r>
                      <m:rPr>
                        <m:nor/>
                      </m:rPr>
                      <a:rPr lang="en-US" b="1" dirty="0">
                        <a:solidFill>
                          <a:srgbClr val="0070C0">
                            <a:alpha val="70000"/>
                          </a:srgbClr>
                        </a:solidFill>
                      </a:rPr>
                      <m:t>S</m:t>
                    </m:r>
                    <m:r>
                      <m:rPr>
                        <m:nor/>
                      </m:rPr>
                      <a:rPr lang="en-US" b="1" dirty="0">
                        <a:solidFill>
                          <a:srgbClr val="0070C0">
                            <a:alpha val="70000"/>
                          </a:srgbClr>
                        </a:solidFill>
                      </a:rPr>
                      <m:t>,</m:t>
                    </m:r>
                    <m:r>
                      <m:rPr>
                        <m:nor/>
                      </m:rPr>
                      <a:rPr lang="en-US" sz="1400" i="1" u="sng" dirty="0">
                        <a:solidFill>
                          <a:srgbClr val="C00000"/>
                        </a:solidFill>
                        <a:latin typeface="charter"/>
                      </a:rPr>
                      <m:t>Windy</m:t>
                    </m:r>
                    <m:r>
                      <m:rPr>
                        <m:nor/>
                      </m:rPr>
                      <a:rPr lang="en-US" b="1" dirty="0">
                        <a:solidFill>
                          <a:srgbClr val="0070C0">
                            <a:alpha val="70000"/>
                          </a:srgbClr>
                        </a:solidFill>
                      </a:rPr>
                      <m:t>)=0.019</m:t>
                    </m:r>
                  </m:oMath>
                </a14:m>
                <a:endParaRPr lang="en-US" sz="1400" b="1" dirty="0"/>
              </a:p>
            </p:txBody>
          </p:sp>
        </mc:Choice>
        <mc:Fallback xmlns="">
          <p:sp>
            <p:nvSpPr>
              <p:cNvPr id="9" name="Rectangle 8"/>
              <p:cNvSpPr>
                <a:spLocks noRot="1" noChangeAspect="1" noMove="1" noResize="1" noEditPoints="1" noAdjustHandles="1" noChangeArrowheads="1" noChangeShapeType="1" noTextEdit="1"/>
              </p:cNvSpPr>
              <p:nvPr/>
            </p:nvSpPr>
            <p:spPr>
              <a:xfrm>
                <a:off x="2062209" y="2560638"/>
                <a:ext cx="2327881" cy="369332"/>
              </a:xfrm>
              <a:prstGeom prst="rect">
                <a:avLst/>
              </a:prstGeom>
              <a:blipFill rotWithShape="0">
                <a:blip r:embed="rId5"/>
                <a:stretch>
                  <a:fillRect l="-1571" t="-3279" b="-18033"/>
                </a:stretch>
              </a:blipFill>
            </p:spPr>
            <p:txBody>
              <a:bodyPr/>
              <a:lstStyle/>
              <a:p>
                <a:r>
                  <a:rPr lang="en-US">
                    <a:noFill/>
                  </a:rPr>
                  <a:t> </a:t>
                </a:r>
              </a:p>
            </p:txBody>
          </p:sp>
        </mc:Fallback>
      </mc:AlternateContent>
    </p:spTree>
    <p:extLst>
      <p:ext uri="{BB962C8B-B14F-4D97-AF65-F5344CB8AC3E}">
        <p14:creationId xmlns:p14="http://schemas.microsoft.com/office/powerpoint/2010/main" val="21108576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IG of Temperature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09600" y="1600201"/>
            <a:ext cx="5544324" cy="1543265"/>
          </a:xfrm>
          <a:prstGeom prst="rect">
            <a:avLst/>
          </a:prstGeom>
        </p:spPr>
      </p:pic>
      <p:pic>
        <p:nvPicPr>
          <p:cNvPr id="5" name="Picture 4"/>
          <p:cNvPicPr>
            <a:picLocks noChangeAspect="1"/>
          </p:cNvPicPr>
          <p:nvPr/>
        </p:nvPicPr>
        <p:blipFill>
          <a:blip r:embed="rId4">
            <a:biLevel thresh="50000"/>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87115" y="3177194"/>
            <a:ext cx="7295103" cy="3352800"/>
          </a:xfrm>
          <a:prstGeom prst="rect">
            <a:avLst/>
          </a:prstGeom>
        </p:spPr>
      </p:pic>
    </p:spTree>
    <p:extLst>
      <p:ext uri="{BB962C8B-B14F-4D97-AF65-F5344CB8AC3E}">
        <p14:creationId xmlns:p14="http://schemas.microsoft.com/office/powerpoint/2010/main" val="40458450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IG of </a:t>
            </a:r>
            <a:r>
              <a:rPr lang="en-US" i="1" dirty="0">
                <a:solidFill>
                  <a:srgbClr val="292929"/>
                </a:solidFill>
                <a:latin typeface="charter"/>
              </a:rPr>
              <a:t>Humidity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biLevel thresh="75000"/>
            <a:extLst>
              <a:ext uri="{BEBA8EAE-BF5A-486C-A8C5-ECC9F3942E4B}">
                <a14:imgProps xmlns:a14="http://schemas.microsoft.com/office/drawing/2010/main">
                  <a14:imgLayer r:embed="rId3">
                    <a14:imgEffect>
                      <a14:sharpenSoften amount="50000"/>
                    </a14:imgEffect>
                    <a14:imgEffect>
                      <a14:saturation sat="400000"/>
                    </a14:imgEffect>
                    <a14:imgEffect>
                      <a14:brightnessContrast contrast="-20000"/>
                    </a14:imgEffect>
                  </a14:imgLayer>
                </a14:imgProps>
              </a:ext>
            </a:extLst>
          </a:blip>
          <a:stretch>
            <a:fillRect/>
          </a:stretch>
        </p:blipFill>
        <p:spPr>
          <a:xfrm>
            <a:off x="639580" y="1600201"/>
            <a:ext cx="9801944" cy="4393663"/>
          </a:xfrm>
          <a:prstGeom prst="rect">
            <a:avLst/>
          </a:prstGeom>
        </p:spPr>
      </p:pic>
    </p:spTree>
    <p:extLst>
      <p:ext uri="{BB962C8B-B14F-4D97-AF65-F5344CB8AC3E}">
        <p14:creationId xmlns:p14="http://schemas.microsoft.com/office/powerpoint/2010/main" val="3481903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524000" y="6553200"/>
            <a:ext cx="2438400" cy="304800"/>
          </a:xfrm>
          <a:prstGeom prst="rect">
            <a:avLst/>
          </a:prstGeom>
        </p:spPr>
        <p:txBody>
          <a:bodyPr/>
          <a:lstStyle/>
          <a:p>
            <a:r>
              <a:rPr lang="en-US" altLang="en-US" dirty="0"/>
              <a:t> </a:t>
            </a:r>
          </a:p>
        </p:txBody>
      </p:sp>
      <p:pic>
        <p:nvPicPr>
          <p:cNvPr id="9" name="Picture 1"/>
          <p:cNvPicPr>
            <a:picLocks noChangeAspect="1" noChangeArrowheads="1"/>
          </p:cNvPicPr>
          <p:nvPr/>
        </p:nvPicPr>
        <p:blipFill>
          <a:blip r:embed="rId2"/>
          <a:srcRect t="6260"/>
          <a:stretch>
            <a:fillRect/>
          </a:stretch>
        </p:blipFill>
        <p:spPr bwMode="auto">
          <a:xfrm>
            <a:off x="7806971" y="1084287"/>
            <a:ext cx="4427771" cy="2497113"/>
          </a:xfrm>
          <a:prstGeom prst="rect">
            <a:avLst/>
          </a:prstGeom>
          <a:noFill/>
          <a:ln w="9525">
            <a:noFill/>
            <a:miter lim="800000"/>
            <a:headEnd/>
            <a:tailEnd/>
          </a:ln>
          <a:effectLst/>
        </p:spPr>
      </p:pic>
      <p:sp>
        <p:nvSpPr>
          <p:cNvPr id="8" name="Rectangle 4"/>
          <p:cNvSpPr>
            <a:spLocks noChangeArrowheads="1"/>
          </p:cNvSpPr>
          <p:nvPr/>
        </p:nvSpPr>
        <p:spPr bwMode="auto">
          <a:xfrm>
            <a:off x="381001" y="1822370"/>
            <a:ext cx="9982200" cy="3985706"/>
          </a:xfrm>
          <a:prstGeom prst="rect">
            <a:avLst/>
          </a:prstGeom>
          <a:noFill/>
          <a:ln w="9525">
            <a:noFill/>
            <a:miter lim="800000"/>
            <a:headEnd/>
            <a:tailEnd/>
          </a:ln>
          <a:effectLst/>
        </p:spPr>
        <p:txBody>
          <a:bodyPr wrap="square" lIns="0" tIns="0" rIns="0" bIns="0">
            <a:spAutoFit/>
          </a:bodyPr>
          <a:lstStyle/>
          <a:p>
            <a:pPr marL="285750" indent="-285750">
              <a:spcAft>
                <a:spcPts val="1200"/>
              </a:spcAft>
              <a:buFont typeface="Wingdings" panose="05000000000000000000" pitchFamily="2" charset="2"/>
              <a:buChar char="ü"/>
              <a:defRPr/>
            </a:pPr>
            <a:r>
              <a:rPr lang="en-US" sz="1900" dirty="0"/>
              <a:t>The top, or first node, is called the root node.</a:t>
            </a:r>
          </a:p>
          <a:p>
            <a:pPr marL="285750" indent="-285750">
              <a:spcAft>
                <a:spcPts val="1200"/>
              </a:spcAft>
              <a:buFont typeface="Wingdings" panose="05000000000000000000" pitchFamily="2" charset="2"/>
              <a:buChar char="ü"/>
              <a:defRPr/>
            </a:pPr>
            <a:r>
              <a:rPr lang="en-US" sz="1900" dirty="0"/>
              <a:t>The last level of nodes are the leaf </a:t>
            </a:r>
            <a:r>
              <a:rPr lang="en-US" sz="1900" dirty="0" smtClean="0"/>
              <a:t>nodes and </a:t>
            </a:r>
            <a:r>
              <a:rPr lang="en-US" sz="1900" dirty="0"/>
              <a:t>contain the final classification.</a:t>
            </a:r>
          </a:p>
          <a:p>
            <a:pPr marL="285750" indent="-285750">
              <a:spcAft>
                <a:spcPts val="1200"/>
              </a:spcAft>
              <a:buFont typeface="Wingdings" panose="05000000000000000000" pitchFamily="2" charset="2"/>
              <a:buChar char="ü"/>
              <a:defRPr/>
            </a:pPr>
            <a:r>
              <a:rPr lang="en-US" sz="1900" dirty="0"/>
              <a:t>The intermediate nodes are </a:t>
            </a:r>
            <a:r>
              <a:rPr lang="en-US" sz="1900" dirty="0" smtClean="0"/>
              <a:t>the descendant </a:t>
            </a:r>
            <a:r>
              <a:rPr lang="en-US" sz="1900" dirty="0"/>
              <a:t>or “hidden” layers.</a:t>
            </a:r>
          </a:p>
          <a:p>
            <a:pPr marL="285750" indent="-285750">
              <a:spcAft>
                <a:spcPts val="1200"/>
              </a:spcAft>
              <a:buFont typeface="Wingdings" panose="05000000000000000000" pitchFamily="2" charset="2"/>
              <a:buChar char="ü"/>
              <a:defRPr/>
            </a:pPr>
            <a:r>
              <a:rPr lang="en-US" sz="1900" dirty="0"/>
              <a:t>Binary trees, like the one shown to </a:t>
            </a:r>
            <a:r>
              <a:rPr lang="en-US" sz="1900" dirty="0" smtClean="0"/>
              <a:t>the right</a:t>
            </a:r>
            <a:r>
              <a:rPr lang="en-US" sz="1900" dirty="0"/>
              <a:t>, are the most popular type of tree.</a:t>
            </a:r>
            <a:br>
              <a:rPr lang="en-US" sz="1900" dirty="0"/>
            </a:br>
            <a:r>
              <a:rPr lang="en-US" sz="1900" dirty="0"/>
              <a:t>However, M-</a:t>
            </a:r>
            <a:r>
              <a:rPr lang="en-US" sz="1900" dirty="0" err="1"/>
              <a:t>ary</a:t>
            </a:r>
            <a:r>
              <a:rPr lang="en-US" sz="1900" dirty="0"/>
              <a:t> trees (M branches at each node) are possible.</a:t>
            </a:r>
          </a:p>
          <a:p>
            <a:pPr marL="285750" indent="-285750">
              <a:spcAft>
                <a:spcPts val="1200"/>
              </a:spcAft>
              <a:buFont typeface="Wingdings" panose="05000000000000000000" pitchFamily="2" charset="2"/>
              <a:buChar char="ü"/>
              <a:defRPr/>
            </a:pPr>
            <a:r>
              <a:rPr lang="en-US" sz="1900" dirty="0"/>
              <a:t>Decision trees attempt to classify a pattern through a sequence of questions. For</a:t>
            </a:r>
            <a:br>
              <a:rPr lang="en-US" sz="1900" dirty="0"/>
            </a:br>
            <a:r>
              <a:rPr lang="en-US" sz="1900" dirty="0"/>
              <a:t>example, attributes such as gender and height can be used to classify people as</a:t>
            </a:r>
            <a:br>
              <a:rPr lang="en-US" sz="1900" dirty="0"/>
            </a:br>
            <a:r>
              <a:rPr lang="en-US" sz="1900" dirty="0"/>
              <a:t>short or tall. But the best threshold for height is gender dependent</a:t>
            </a:r>
            <a:r>
              <a:rPr lang="en-US" sz="1900" dirty="0" smtClean="0"/>
              <a:t>. </a:t>
            </a:r>
            <a:r>
              <a:rPr lang="en-US" sz="1900" dirty="0"/>
              <a:t>In a binary tree, by convention if the answer to a question is “yes”, the left branch is selected. </a:t>
            </a:r>
            <a:endParaRPr lang="en-US" sz="1900" dirty="0" smtClean="0"/>
          </a:p>
          <a:p>
            <a:pPr marL="285750" indent="-285750">
              <a:spcAft>
                <a:spcPts val="1200"/>
              </a:spcAft>
              <a:buFont typeface="Wingdings" panose="05000000000000000000" pitchFamily="2" charset="2"/>
              <a:buChar char="ü"/>
              <a:defRPr/>
            </a:pPr>
            <a:r>
              <a:rPr lang="en-US" sz="1900" dirty="0" smtClean="0"/>
              <a:t>Key </a:t>
            </a:r>
            <a:r>
              <a:rPr lang="en-US" sz="1900" dirty="0"/>
              <a:t>questions include how to grow the tree, how to stop growing, and how to prune the tree to increase generalization</a:t>
            </a:r>
            <a:r>
              <a:rPr lang="en-US" sz="1900" dirty="0" smtClean="0"/>
              <a:t>.</a:t>
            </a:r>
            <a:endParaRPr lang="en-US" sz="1900" dirty="0"/>
          </a:p>
        </p:txBody>
      </p:sp>
      <p:sp>
        <p:nvSpPr>
          <p:cNvPr id="6" name="Title 1"/>
          <p:cNvSpPr>
            <a:spLocks noGrp="1"/>
          </p:cNvSpPr>
          <p:nvPr>
            <p:ph type="title"/>
          </p:nvPr>
        </p:nvSpPr>
        <p:spPr>
          <a:xfrm>
            <a:off x="609600" y="274638"/>
            <a:ext cx="10972800" cy="1143000"/>
          </a:xfrm>
        </p:spPr>
        <p:txBody>
          <a:bodyPr/>
          <a:lstStyle/>
          <a:p>
            <a:pPr>
              <a:spcBef>
                <a:spcPct val="50000"/>
              </a:spcBef>
            </a:pPr>
            <a:r>
              <a:rPr lang="en-US" b="1" dirty="0">
                <a:solidFill>
                  <a:schemeClr val="accent2"/>
                </a:solidFill>
              </a:rPr>
              <a:t>Basic Principles</a:t>
            </a:r>
          </a:p>
        </p:txBody>
      </p:sp>
    </p:spTree>
    <p:extLst>
      <p:ext uri="{BB962C8B-B14F-4D97-AF65-F5344CB8AC3E}">
        <p14:creationId xmlns:p14="http://schemas.microsoft.com/office/powerpoint/2010/main" val="4199220944"/>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IG of </a:t>
            </a:r>
            <a:r>
              <a:rPr lang="en-US" i="1" dirty="0">
                <a:solidFill>
                  <a:srgbClr val="292929"/>
                </a:solidFill>
                <a:latin typeface="charter"/>
              </a:rPr>
              <a:t>Windy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biLevel thresh="75000"/>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609600" y="1660527"/>
            <a:ext cx="9596902" cy="4648200"/>
          </a:xfrm>
          <a:prstGeom prst="rect">
            <a:avLst/>
          </a:prstGeom>
        </p:spPr>
      </p:pic>
    </p:spTree>
    <p:extLst>
      <p:ext uri="{BB962C8B-B14F-4D97-AF65-F5344CB8AC3E}">
        <p14:creationId xmlns:p14="http://schemas.microsoft.com/office/powerpoint/2010/main" val="35852713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898136" y="1699944"/>
            <a:ext cx="6577650" cy="4326476"/>
          </a:xfrm>
          <a:prstGeom prst="rect">
            <a:avLst/>
          </a:prstGeom>
        </p:spPr>
      </p:pic>
      <p:sp>
        <p:nvSpPr>
          <p:cNvPr id="2" name="Title 1"/>
          <p:cNvSpPr>
            <a:spLocks noGrp="1"/>
          </p:cNvSpPr>
          <p:nvPr>
            <p:ph type="title"/>
          </p:nvPr>
        </p:nvSpPr>
        <p:spPr/>
        <p:txBody>
          <a:bodyPr/>
          <a:lstStyle/>
          <a:p>
            <a:r>
              <a:rPr lang="en-US" b="1" dirty="0"/>
              <a:t>Information gain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biLevel thresh="75000"/>
          </a:blip>
          <a:stretch>
            <a:fillRect/>
          </a:stretch>
        </p:blipFill>
        <p:spPr>
          <a:xfrm>
            <a:off x="643128" y="1600200"/>
            <a:ext cx="5105400" cy="1620900"/>
          </a:xfrm>
          <a:prstGeom prst="rect">
            <a:avLst/>
          </a:prstGeom>
        </p:spPr>
      </p:pic>
    </p:spTree>
    <p:extLst>
      <p:ext uri="{BB962C8B-B14F-4D97-AF65-F5344CB8AC3E}">
        <p14:creationId xmlns:p14="http://schemas.microsoft.com/office/powerpoint/2010/main" val="38614892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decision tree for the concept </a:t>
            </a:r>
            <a:r>
              <a:rPr lang="en-US" dirty="0" err="1"/>
              <a:t>PlayTennis</a:t>
            </a:r>
            <a:endParaRPr lang="en-US" dirty="0"/>
          </a:p>
        </p:txBody>
      </p:sp>
      <p:sp>
        <p:nvSpPr>
          <p:cNvPr id="3" name="Content Placeholder 2"/>
          <p:cNvSpPr>
            <a:spLocks noGrp="1"/>
          </p:cNvSpPr>
          <p:nvPr>
            <p:ph idx="1"/>
          </p:nvPr>
        </p:nvSpPr>
        <p:spPr>
          <a:xfrm>
            <a:off x="617483" y="5486400"/>
            <a:ext cx="11353800" cy="1142999"/>
          </a:xfrm>
        </p:spPr>
        <p:txBody>
          <a:bodyPr/>
          <a:lstStyle/>
          <a:p>
            <a:r>
              <a:rPr lang="en-US" dirty="0" smtClean="0"/>
              <a:t>An </a:t>
            </a:r>
            <a:r>
              <a:rPr lang="en-US" dirty="0"/>
              <a:t>example is classified by sorting it through the tree to the appropriate leaf node, then returning the classification associated with this leaf (in this case, Yes or No). </a:t>
            </a:r>
            <a:endParaRPr lang="en-US" dirty="0" smtClean="0"/>
          </a:p>
          <a:p>
            <a:r>
              <a:rPr lang="en-US" dirty="0" smtClean="0"/>
              <a:t>This </a:t>
            </a:r>
            <a:r>
              <a:rPr lang="en-US" dirty="0"/>
              <a:t>tree classifies Saturday mornings according to whether or not they are suitable for playing tennis.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2359102" y="1143000"/>
            <a:ext cx="6440628" cy="4236349"/>
          </a:xfrm>
          <a:prstGeom prst="rect">
            <a:avLst/>
          </a:prstGeom>
        </p:spPr>
      </p:pic>
    </p:spTree>
    <p:extLst>
      <p:ext uri="{BB962C8B-B14F-4D97-AF65-F5344CB8AC3E}">
        <p14:creationId xmlns:p14="http://schemas.microsoft.com/office/powerpoint/2010/main" val="6719834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normAutofit fontScale="90000"/>
          </a:bodyPr>
          <a:lstStyle/>
          <a:p>
            <a:pPr algn="ctr"/>
            <a:r>
              <a:rPr lang="en-US" sz="9600" b="1" dirty="0">
                <a:solidFill>
                  <a:schemeClr val="accent6">
                    <a:lumMod val="75000"/>
                  </a:schemeClr>
                </a:solidFill>
              </a:rPr>
              <a:t>Thank You</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53</a:t>
            </a:fld>
            <a:endParaRPr lang="en-US"/>
          </a:p>
        </p:txBody>
      </p:sp>
    </p:spTree>
    <p:extLst>
      <p:ext uri="{BB962C8B-B14F-4D97-AF65-F5344CB8AC3E}">
        <p14:creationId xmlns:p14="http://schemas.microsoft.com/office/powerpoint/2010/main" val="29507731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Binary decisions</a:t>
            </a:r>
            <a:endParaRPr lang="en-US" dirty="0"/>
          </a:p>
        </p:txBody>
      </p:sp>
      <p:sp>
        <p:nvSpPr>
          <p:cNvPr id="3" name="Content Placeholder 2"/>
          <p:cNvSpPr>
            <a:spLocks noGrp="1"/>
          </p:cNvSpPr>
          <p:nvPr>
            <p:ph idx="1"/>
          </p:nvPr>
        </p:nvSpPr>
        <p:spPr>
          <a:xfrm>
            <a:off x="609600" y="1417639"/>
            <a:ext cx="8763000" cy="5135562"/>
          </a:xfrm>
        </p:spPr>
        <p:txBody>
          <a:bodyPr>
            <a:normAutofit/>
          </a:bodyPr>
          <a:lstStyle/>
          <a:p>
            <a:pPr algn="just"/>
            <a:r>
              <a:rPr lang="en-US" dirty="0"/>
              <a:t>A binary decision tree is a structure based on a sequential decision process. Starting from the root, a feature is evaluated and one of the two branches is selected. This procedure is repeated until a final leaf is reached, which normally represents the classification target. </a:t>
            </a:r>
          </a:p>
          <a:p>
            <a:pPr algn="just"/>
            <a:r>
              <a:rPr lang="en-US" dirty="0" smtClean="0"/>
              <a:t>Let's </a:t>
            </a:r>
            <a:r>
              <a:rPr lang="en-US" dirty="0"/>
              <a:t>consider an input dataset </a:t>
            </a:r>
            <a:r>
              <a:rPr lang="en-US" dirty="0" smtClean="0"/>
              <a:t>X</a:t>
            </a:r>
            <a:endParaRPr lang="en-US" dirty="0"/>
          </a:p>
          <a:p>
            <a:pPr algn="just"/>
            <a:r>
              <a:rPr lang="en-US" dirty="0"/>
              <a:t>In the dataset, we have </a:t>
            </a:r>
            <a:r>
              <a:rPr lang="en-US" b="1" dirty="0"/>
              <a:t>n</a:t>
            </a:r>
            <a:r>
              <a:rPr lang="en-US" dirty="0"/>
              <a:t> data points, and each point has </a:t>
            </a:r>
            <a:r>
              <a:rPr lang="en-US" b="1" dirty="0"/>
              <a:t>m</a:t>
            </a:r>
            <a:r>
              <a:rPr lang="en-US" dirty="0"/>
              <a:t> features. Then the decision tree might look like this where </a:t>
            </a:r>
            <a:r>
              <a:rPr lang="en-US" b="1" dirty="0"/>
              <a:t>t</a:t>
            </a:r>
            <a:r>
              <a:rPr lang="en-US" dirty="0"/>
              <a:t> is the </a:t>
            </a:r>
            <a:r>
              <a:rPr lang="en-US" b="1" dirty="0"/>
              <a:t>threshold</a:t>
            </a:r>
            <a:r>
              <a:rPr lang="en-US" dirty="0"/>
              <a:t> value</a:t>
            </a:r>
          </a:p>
          <a:p>
            <a:pPr algn="just"/>
            <a:r>
              <a:rPr lang="en-US" dirty="0" smtClean="0"/>
              <a:t>According </a:t>
            </a:r>
            <a:r>
              <a:rPr lang="en-US" dirty="0"/>
              <a:t>to the feature and the threshold, the structure of the tree will change. </a:t>
            </a:r>
          </a:p>
          <a:p>
            <a:pPr algn="just"/>
            <a:r>
              <a:rPr lang="en-US" dirty="0"/>
              <a:t>Pick the feature that best separates our data</a:t>
            </a:r>
          </a:p>
          <a:p>
            <a:pPr lvl="1" algn="just"/>
            <a:r>
              <a:rPr lang="en-US" dirty="0"/>
              <a:t>A perfect separating feature will be present in a node so that node will be able to separate the data in the best way. If we choose such a node, it reduces the number of steps, and we get the target in less number of steps and complexity.</a:t>
            </a:r>
          </a:p>
        </p:txBody>
      </p:sp>
      <p:pic>
        <p:nvPicPr>
          <p:cNvPr id="4" name="Picture 3"/>
          <p:cNvPicPr>
            <a:picLocks noChangeAspect="1"/>
          </p:cNvPicPr>
          <p:nvPr/>
        </p:nvPicPr>
        <p:blipFill>
          <a:blip r:embed="rId2"/>
          <a:stretch>
            <a:fillRect/>
          </a:stretch>
        </p:blipFill>
        <p:spPr>
          <a:xfrm>
            <a:off x="9488708" y="2286000"/>
            <a:ext cx="2280286" cy="2743200"/>
          </a:xfrm>
          <a:prstGeom prst="rect">
            <a:avLst/>
          </a:prstGeom>
        </p:spPr>
      </p:pic>
    </p:spTree>
    <p:extLst>
      <p:ext uri="{BB962C8B-B14F-4D97-AF65-F5344CB8AC3E}">
        <p14:creationId xmlns:p14="http://schemas.microsoft.com/office/powerpoint/2010/main" val="24250125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Binary decisions</a:t>
            </a:r>
          </a:p>
        </p:txBody>
      </p:sp>
      <p:sp>
        <p:nvSpPr>
          <p:cNvPr id="3" name="Content Placeholder 2"/>
          <p:cNvSpPr>
            <a:spLocks noGrp="1"/>
          </p:cNvSpPr>
          <p:nvPr>
            <p:ph idx="1"/>
          </p:nvPr>
        </p:nvSpPr>
        <p:spPr>
          <a:xfrm>
            <a:off x="609600" y="1447800"/>
            <a:ext cx="10668000" cy="2590799"/>
          </a:xfrm>
        </p:spPr>
        <p:txBody>
          <a:bodyPr>
            <a:normAutofit/>
          </a:bodyPr>
          <a:lstStyle/>
          <a:p>
            <a:pPr algn="just"/>
            <a:r>
              <a:rPr lang="en-US" dirty="0" smtClean="0"/>
              <a:t>It's </a:t>
            </a:r>
            <a:r>
              <a:rPr lang="en-US" dirty="0"/>
              <a:t>necessary to find the feature that minimizes the number of following decision steps.</a:t>
            </a:r>
          </a:p>
          <a:p>
            <a:pPr algn="just"/>
            <a:r>
              <a:rPr lang="en-US" dirty="0" smtClean="0"/>
              <a:t>For </a:t>
            </a:r>
            <a:r>
              <a:rPr lang="en-US" dirty="0"/>
              <a:t>example, let's consider a class of students where all males have dark hair and all females have blonde hair, while both subsets have samples of different sizes. If our task is to determine the composition of the class, we can start with the following subdivision: </a:t>
            </a:r>
            <a:endParaRPr lang="en-US" dirty="0" smtClean="0"/>
          </a:p>
        </p:txBody>
      </p:sp>
      <p:pic>
        <p:nvPicPr>
          <p:cNvPr id="4" name="Picture 3"/>
          <p:cNvPicPr>
            <a:picLocks noChangeAspect="1"/>
          </p:cNvPicPr>
          <p:nvPr/>
        </p:nvPicPr>
        <p:blipFill>
          <a:blip r:embed="rId2"/>
          <a:stretch>
            <a:fillRect/>
          </a:stretch>
        </p:blipFill>
        <p:spPr>
          <a:xfrm>
            <a:off x="4800600" y="2971800"/>
            <a:ext cx="2908133" cy="3581400"/>
          </a:xfrm>
          <a:prstGeom prst="rect">
            <a:avLst/>
          </a:prstGeom>
        </p:spPr>
      </p:pic>
    </p:spTree>
    <p:extLst>
      <p:ext uri="{BB962C8B-B14F-4D97-AF65-F5344CB8AC3E}">
        <p14:creationId xmlns:p14="http://schemas.microsoft.com/office/powerpoint/2010/main" val="7376779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648200" y="3105869"/>
            <a:ext cx="2438400" cy="2304331"/>
          </a:xfrm>
          <a:prstGeom prst="rect">
            <a:avLst/>
          </a:prstGeom>
        </p:spPr>
      </p:pic>
      <p:sp>
        <p:nvSpPr>
          <p:cNvPr id="2" name="Title 1"/>
          <p:cNvSpPr>
            <a:spLocks noGrp="1"/>
          </p:cNvSpPr>
          <p:nvPr>
            <p:ph type="title"/>
          </p:nvPr>
        </p:nvSpPr>
        <p:spPr/>
        <p:txBody>
          <a:bodyPr/>
          <a:lstStyle/>
          <a:p>
            <a:r>
              <a:rPr lang="en-US" b="1" dirty="0"/>
              <a:t>Binary decisions</a:t>
            </a:r>
          </a:p>
        </p:txBody>
      </p:sp>
      <p:sp>
        <p:nvSpPr>
          <p:cNvPr id="3" name="Content Placeholder 2"/>
          <p:cNvSpPr>
            <a:spLocks noGrp="1"/>
          </p:cNvSpPr>
          <p:nvPr>
            <p:ph idx="1"/>
          </p:nvPr>
        </p:nvSpPr>
        <p:spPr>
          <a:xfrm>
            <a:off x="609600" y="1600201"/>
            <a:ext cx="10668000" cy="4800599"/>
          </a:xfrm>
        </p:spPr>
        <p:txBody>
          <a:bodyPr>
            <a:normAutofit lnSpcReduction="10000"/>
          </a:bodyPr>
          <a:lstStyle/>
          <a:p>
            <a:pPr algn="just"/>
            <a:r>
              <a:rPr lang="en-US" dirty="0" smtClean="0"/>
              <a:t>However</a:t>
            </a:r>
            <a:r>
              <a:rPr lang="en-US" dirty="0"/>
              <a:t>, the block Dark </a:t>
            </a:r>
            <a:r>
              <a:rPr lang="en-US" dirty="0" smtClean="0"/>
              <a:t>color </a:t>
            </a:r>
            <a:r>
              <a:rPr lang="en-US" dirty="0"/>
              <a:t>will contain both males and females (which are the targets we want to classify). </a:t>
            </a:r>
            <a:r>
              <a:rPr lang="en-US" dirty="0" smtClean="0"/>
              <a:t>This </a:t>
            </a:r>
            <a:r>
              <a:rPr lang="en-US" dirty="0"/>
              <a:t>concept is expressed using the term </a:t>
            </a:r>
            <a:r>
              <a:rPr lang="en-US" dirty="0" smtClean="0"/>
              <a:t>purity.  An </a:t>
            </a:r>
            <a:r>
              <a:rPr lang="en-US" dirty="0"/>
              <a:t>ideal scenario is based on nodes where the impurity is null so that all subsequent decisions will be taken only on the remaining features. </a:t>
            </a:r>
            <a:endParaRPr lang="en-US" dirty="0" smtClean="0"/>
          </a:p>
          <a:p>
            <a:pPr algn="just"/>
            <a:r>
              <a:rPr lang="en-US" dirty="0" smtClean="0"/>
              <a:t>In </a:t>
            </a:r>
            <a:r>
              <a:rPr lang="en-US" dirty="0"/>
              <a:t>our example, we can simply start from the color block</a:t>
            </a:r>
            <a:r>
              <a:rPr lang="en-US" dirty="0" smtClean="0"/>
              <a:t>:</a:t>
            </a:r>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r>
              <a:rPr lang="en-US" dirty="0"/>
              <a:t>Since we do not need the separation based on the length of the hair, so it is called impurity. Impurity nodes are added to the tree, which unnecessarily makes the structure bigger and more complex. </a:t>
            </a:r>
          </a:p>
        </p:txBody>
      </p:sp>
    </p:spTree>
    <p:extLst>
      <p:ext uri="{BB962C8B-B14F-4D97-AF65-F5344CB8AC3E}">
        <p14:creationId xmlns:p14="http://schemas.microsoft.com/office/powerpoint/2010/main" val="1691703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77000" y="3505200"/>
            <a:ext cx="4630787" cy="3238446"/>
            <a:chOff x="3701025" y="3595906"/>
            <a:chExt cx="4630787" cy="3238446"/>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3701025" y="3786352"/>
              <a:ext cx="4486199" cy="3048000"/>
            </a:xfrm>
            <a:prstGeom prst="rect">
              <a:avLst/>
            </a:prstGeom>
          </p:spPr>
        </p:pic>
        <p:sp>
          <p:nvSpPr>
            <p:cNvPr id="5" name="Rectangle 4"/>
            <p:cNvSpPr/>
            <p:nvPr/>
          </p:nvSpPr>
          <p:spPr>
            <a:xfrm>
              <a:off x="7086600" y="3595906"/>
              <a:ext cx="1245212" cy="915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b="1" dirty="0"/>
              <a:t>DECISION TREE REPRESENTATION</a:t>
            </a:r>
          </a:p>
        </p:txBody>
      </p:sp>
      <p:sp>
        <p:nvSpPr>
          <p:cNvPr id="3" name="Content Placeholder 2"/>
          <p:cNvSpPr>
            <a:spLocks noGrp="1"/>
          </p:cNvSpPr>
          <p:nvPr>
            <p:ph idx="1"/>
          </p:nvPr>
        </p:nvSpPr>
        <p:spPr>
          <a:xfrm>
            <a:off x="609600" y="1570037"/>
            <a:ext cx="10972800" cy="4525963"/>
          </a:xfrm>
        </p:spPr>
        <p:txBody>
          <a:bodyPr/>
          <a:lstStyle/>
          <a:p>
            <a:r>
              <a:rPr lang="en-US" dirty="0"/>
              <a:t>A decision tree can contain categorical data (YES/NO) as well as numeric data.</a:t>
            </a:r>
          </a:p>
          <a:p>
            <a:r>
              <a:rPr lang="en-US" dirty="0" smtClean="0"/>
              <a:t>Figure </a:t>
            </a:r>
            <a:r>
              <a:rPr lang="en-US" dirty="0"/>
              <a:t>illustrates a typical learned decision tree. This </a:t>
            </a:r>
            <a:r>
              <a:rPr lang="en-US" b="1" dirty="0"/>
              <a:t>decision tree classifies </a:t>
            </a:r>
            <a:r>
              <a:rPr lang="en-US" dirty="0"/>
              <a:t>Saturday mornings according to </a:t>
            </a:r>
            <a:r>
              <a:rPr lang="en-US" b="1" dirty="0"/>
              <a:t>whether they are suitable for playing tennis</a:t>
            </a:r>
            <a:r>
              <a:rPr lang="en-US" dirty="0"/>
              <a:t>. </a:t>
            </a:r>
            <a:endParaRPr lang="en-US" dirty="0" smtClean="0"/>
          </a:p>
          <a:p>
            <a:r>
              <a:rPr lang="en-US" dirty="0" smtClean="0"/>
              <a:t>For </a:t>
            </a:r>
            <a:r>
              <a:rPr lang="en-US" dirty="0"/>
              <a:t>example, the instance (Outlook = Sunny, Temperature = Hot, Humidity = High, Wind = </a:t>
            </a:r>
            <a:r>
              <a:rPr lang="en-US" dirty="0" smtClean="0"/>
              <a:t>Strong) would </a:t>
            </a:r>
            <a:r>
              <a:rPr lang="en-US" dirty="0"/>
              <a:t>be sorted down the leftmost branch of this decision tree and would therefore be classified as a negative instance (i.e., the tree predicts that </a:t>
            </a:r>
            <a:r>
              <a:rPr lang="en-US" dirty="0" err="1"/>
              <a:t>PlayTennis</a:t>
            </a:r>
            <a:r>
              <a:rPr lang="en-US" dirty="0"/>
              <a:t> = no). </a:t>
            </a:r>
            <a:endParaRPr lang="en-US" dirty="0" smtClean="0"/>
          </a:p>
          <a:p>
            <a:r>
              <a:rPr lang="en-US" dirty="0" smtClean="0"/>
              <a:t>The </a:t>
            </a:r>
            <a:r>
              <a:rPr lang="en-US" dirty="0"/>
              <a:t>decision tree shown in </a:t>
            </a:r>
            <a:r>
              <a:rPr lang="en-US" dirty="0" smtClean="0"/>
              <a:t>Figure </a:t>
            </a:r>
            <a:r>
              <a:rPr lang="en-US" dirty="0"/>
              <a:t>corresponds to the expression </a:t>
            </a:r>
            <a:endParaRPr lang="en-US" dirty="0" smtClean="0"/>
          </a:p>
        </p:txBody>
      </p:sp>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838784" y="4114799"/>
            <a:ext cx="5029201" cy="1371601"/>
          </a:xfrm>
          <a:prstGeom prst="rect">
            <a:avLst/>
          </a:prstGeom>
        </p:spPr>
      </p:pic>
    </p:spTree>
    <p:extLst>
      <p:ext uri="{BB962C8B-B14F-4D97-AF65-F5344CB8AC3E}">
        <p14:creationId xmlns:p14="http://schemas.microsoft.com/office/powerpoint/2010/main" val="1502172257"/>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FAEC0E0-4ABC-4077-8922-293239654A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27504</TotalTime>
  <Words>2012</Words>
  <Application>Microsoft Office PowerPoint</Application>
  <PresentationFormat>Widescreen</PresentationFormat>
  <Paragraphs>362</Paragraphs>
  <Slides>53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Cambria Math</vt:lpstr>
      <vt:lpstr>charter</vt:lpstr>
      <vt:lpstr>Gill Sans MT</vt:lpstr>
      <vt:lpstr>Sitka Subheading (Headings)</vt:lpstr>
      <vt:lpstr>Wingdings</vt:lpstr>
      <vt:lpstr>Custom Design</vt:lpstr>
      <vt:lpstr>PowerPoint Presentation</vt:lpstr>
      <vt:lpstr>Contents</vt:lpstr>
      <vt:lpstr>Outline</vt:lpstr>
      <vt:lpstr>Decision Trees </vt:lpstr>
      <vt:lpstr>Basic Principles</vt:lpstr>
      <vt:lpstr>Binary decisions</vt:lpstr>
      <vt:lpstr>Binary decisions</vt:lpstr>
      <vt:lpstr>Binary decisions</vt:lpstr>
      <vt:lpstr>DECISION TREE REPRESENTATION</vt:lpstr>
      <vt:lpstr>How do Decision Trees work? </vt:lpstr>
      <vt:lpstr>How do Decision Trees work? </vt:lpstr>
      <vt:lpstr>Attribute Selection Measures </vt:lpstr>
      <vt:lpstr>Entropy</vt:lpstr>
      <vt:lpstr>Entropy</vt:lpstr>
      <vt:lpstr>Entropy-Example 01</vt:lpstr>
      <vt:lpstr>Entropy-Example 01</vt:lpstr>
      <vt:lpstr>Information gain</vt:lpstr>
      <vt:lpstr>Information gain</vt:lpstr>
      <vt:lpstr>Information gain</vt:lpstr>
      <vt:lpstr>Information gain-Example 01</vt:lpstr>
      <vt:lpstr>Information gain-Example 01</vt:lpstr>
      <vt:lpstr>Information gain-Example 01</vt:lpstr>
      <vt:lpstr>Information gain-Example 01</vt:lpstr>
      <vt:lpstr>Entropy-Example 02</vt:lpstr>
      <vt:lpstr>Entropy-Example 02</vt:lpstr>
      <vt:lpstr>Entropy</vt:lpstr>
      <vt:lpstr>Thank You</vt:lpstr>
      <vt:lpstr>Important Terminology</vt:lpstr>
      <vt:lpstr>Decision Tree Algorithm </vt:lpstr>
      <vt:lpstr>Decision Tree Algorithm </vt:lpstr>
      <vt:lpstr>Classification using the ID3 algorithm</vt:lpstr>
      <vt:lpstr>Calculations</vt:lpstr>
      <vt:lpstr>Step 2: Calculate average weighted entropy for each attribute</vt:lpstr>
      <vt:lpstr>Step 2: Calculate average weighted entropy for each attribute (Cont…)</vt:lpstr>
      <vt:lpstr>Step 2: Calculate average weighted entropy for each attribute (Cont…)</vt:lpstr>
      <vt:lpstr>Step 2: Calculate average weighted entropy for each attribute (Cont…)</vt:lpstr>
      <vt:lpstr>Step3: Find the information gain: Outlook</vt:lpstr>
      <vt:lpstr>Gain: Temperature</vt:lpstr>
      <vt:lpstr>Gain: Humidity</vt:lpstr>
      <vt:lpstr>Gain: Wind</vt:lpstr>
      <vt:lpstr>Information gain</vt:lpstr>
      <vt:lpstr>Finding Root Node</vt:lpstr>
      <vt:lpstr>PowerPoint Presentation</vt:lpstr>
      <vt:lpstr>Calculate IG of Temperature</vt:lpstr>
      <vt:lpstr>Calculate IG of Humidity</vt:lpstr>
      <vt:lpstr>Calculate IG of Windy</vt:lpstr>
      <vt:lpstr>Information gain</vt:lpstr>
      <vt:lpstr>Calculate IG of Temperature</vt:lpstr>
      <vt:lpstr>Calculate IG of Humidity</vt:lpstr>
      <vt:lpstr>Calculate IG of Windy</vt:lpstr>
      <vt:lpstr>Information gain</vt:lpstr>
      <vt:lpstr>A decision tree for the concept PlayTennis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ASMR</dc:creator>
  <dc:description>2010 animated abstract template from Presentationpro.com</dc:description>
  <cp:lastModifiedBy>Microsoft account</cp:lastModifiedBy>
  <cp:revision>2060</cp:revision>
  <cp:lastPrinted>2015-09-22T10:17:55Z</cp:lastPrinted>
  <dcterms:created xsi:type="dcterms:W3CDTF">2014-11-02T19:18:20Z</dcterms:created>
  <dcterms:modified xsi:type="dcterms:W3CDTF">2024-03-01T18:33:29Z</dcterms:modified>
  <cp:category>2010 abstract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TC018813529991</vt:lpwstr>
  </property>
</Properties>
</file>